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8" r:id="rId14"/>
  </p:sldIdLst>
  <p:sldSz cx="9144000" cy="6858000" type="screen4x3"/>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Помір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Без стилю та сі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Стиль із теми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Без стилю та сітки таблиці">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9" autoAdjust="0"/>
    <p:restoredTop sz="94676" autoAdjust="0"/>
  </p:normalViewPr>
  <p:slideViewPr>
    <p:cSldViewPr>
      <p:cViewPr>
        <p:scale>
          <a:sx n="75" d="100"/>
          <a:sy n="75" d="100"/>
        </p:scale>
        <p:origin x="-10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jpg>
</file>

<file path=ppt/media/image12.jpe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ий слайд">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uk-UA" smtClean="0"/>
              <a:t>Зразок підзаголовка</a:t>
            </a:r>
            <a:endParaRPr lang="en-US" dirty="0"/>
          </a:p>
        </p:txBody>
      </p:sp>
      <p:sp>
        <p:nvSpPr>
          <p:cNvPr id="4" name="Date Placeholder 3"/>
          <p:cNvSpPr>
            <a:spLocks noGrp="1"/>
          </p:cNvSpPr>
          <p:nvPr>
            <p:ph type="dt" sz="half" idx="10"/>
          </p:nvPr>
        </p:nvSpPr>
        <p:spPr/>
        <p:txBody>
          <a:bodyPr/>
          <a:lstStyle/>
          <a:p>
            <a:fld id="{C90A66AE-81F5-474A-B74B-EE41E9320F19}" type="datetimeFigureOut">
              <a:rPr lang="uk-UA" smtClean="0"/>
              <a:t>11.03.2016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764F593F-0D5B-4CF0-BEE2-6583C73E7271}" type="slidenum">
              <a:rPr lang="uk-UA" smtClean="0"/>
              <a:t>‹№›</a:t>
            </a:fld>
            <a:endParaRPr lang="uk-UA"/>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uk-UA" smtClean="0"/>
              <a:t>Зразок заголовка</a:t>
            </a:r>
            <a:endParaRPr lang="en-US" dirty="0"/>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і вертикальни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uk-UA" smtClean="0"/>
              <a:t>Зразок заголовка</a:t>
            </a:r>
            <a:endParaRPr lang="en-US"/>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a:p>
        </p:txBody>
      </p:sp>
      <p:sp>
        <p:nvSpPr>
          <p:cNvPr id="4" name="Date Placeholder 3"/>
          <p:cNvSpPr>
            <a:spLocks noGrp="1"/>
          </p:cNvSpPr>
          <p:nvPr>
            <p:ph type="dt" sz="half" idx="10"/>
          </p:nvPr>
        </p:nvSpPr>
        <p:spPr/>
        <p:txBody>
          <a:bodyPr/>
          <a:lstStyle/>
          <a:p>
            <a:fld id="{C90A66AE-81F5-474A-B74B-EE41E9320F19}" type="datetimeFigureOut">
              <a:rPr lang="uk-UA" smtClean="0"/>
              <a:t>11.03.2016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ий заголовок і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uk-UA" smtClean="0"/>
              <a:t>Зразок заголовка</a:t>
            </a:r>
            <a:endParaRPr lang="en-US"/>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
        <p:nvSpPr>
          <p:cNvPr id="4" name="Date Placeholder 3"/>
          <p:cNvSpPr>
            <a:spLocks noGrp="1"/>
          </p:cNvSpPr>
          <p:nvPr>
            <p:ph type="dt" sz="half" idx="10"/>
          </p:nvPr>
        </p:nvSpPr>
        <p:spPr/>
        <p:txBody>
          <a:bodyPr/>
          <a:lstStyle/>
          <a:p>
            <a:fld id="{C90A66AE-81F5-474A-B74B-EE41E9320F19}" type="datetimeFigureOut">
              <a:rPr lang="uk-UA" smtClean="0"/>
              <a:t>11.03.2016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і об'єкт">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90A66AE-81F5-474A-B74B-EE41E9320F19}" type="datetimeFigureOut">
              <a:rPr lang="uk-UA" smtClean="0"/>
              <a:t>11.03.2016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764F593F-0D5B-4CF0-BEE2-6583C73E7271}" type="slidenum">
              <a:rPr lang="uk-UA" smtClean="0"/>
              <a:t>‹№›</a:t>
            </a:fld>
            <a:endParaRPr lang="uk-UA"/>
          </a:p>
        </p:txBody>
      </p:sp>
      <p:sp>
        <p:nvSpPr>
          <p:cNvPr id="8" name="Title 7"/>
          <p:cNvSpPr>
            <a:spLocks noGrp="1"/>
          </p:cNvSpPr>
          <p:nvPr>
            <p:ph type="title"/>
          </p:nvPr>
        </p:nvSpPr>
        <p:spPr/>
        <p:txBody>
          <a:bodyPr/>
          <a:lstStyle/>
          <a:p>
            <a:r>
              <a:rPr lang="uk-UA" smtClean="0"/>
              <a:t>Зразок заголовка</a:t>
            </a:r>
            <a:endParaRPr lang="en-US"/>
          </a:p>
        </p:txBody>
      </p:sp>
      <p:sp>
        <p:nvSpPr>
          <p:cNvPr id="10" name="Content Placeholder 9"/>
          <p:cNvSpPr>
            <a:spLocks noGrp="1"/>
          </p:cNvSpPr>
          <p:nvPr>
            <p:ph sz="quarter" idx="13"/>
          </p:nvPr>
        </p:nvSpPr>
        <p:spPr>
          <a:xfrm>
            <a:off x="1143000" y="731520"/>
            <a:ext cx="6400800" cy="3474720"/>
          </a:xfrm>
        </p:spPr>
        <p:txBody>
          <a:body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озділу">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uk-UA" smtClean="0"/>
              <a:t>Зразок заголовка</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uk-UA" smtClean="0"/>
              <a:t>Зразок тексту</a:t>
            </a:r>
          </a:p>
        </p:txBody>
      </p:sp>
      <p:sp>
        <p:nvSpPr>
          <p:cNvPr id="4" name="Date Placeholder 3"/>
          <p:cNvSpPr>
            <a:spLocks noGrp="1"/>
          </p:cNvSpPr>
          <p:nvPr>
            <p:ph type="dt" sz="half" idx="10"/>
          </p:nvPr>
        </p:nvSpPr>
        <p:spPr/>
        <p:txBody>
          <a:bodyPr/>
          <a:lstStyle/>
          <a:p>
            <a:fld id="{C90A66AE-81F5-474A-B74B-EE41E9320F19}" type="datetimeFigureOut">
              <a:rPr lang="uk-UA" smtClean="0"/>
              <a:t>11.03.2016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єкти">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90A66AE-81F5-474A-B74B-EE41E9320F19}" type="datetimeFigureOut">
              <a:rPr lang="uk-UA" smtClean="0"/>
              <a:t>11.03.2016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764F593F-0D5B-4CF0-BEE2-6583C73E7271}" type="slidenum">
              <a:rPr lang="uk-UA" smtClean="0"/>
              <a:t>‹№›</a:t>
            </a:fld>
            <a:endParaRPr lang="uk-UA"/>
          </a:p>
        </p:txBody>
      </p:sp>
      <p:sp>
        <p:nvSpPr>
          <p:cNvPr id="8" name="Title 7"/>
          <p:cNvSpPr>
            <a:spLocks noGrp="1"/>
          </p:cNvSpPr>
          <p:nvPr>
            <p:ph type="title"/>
          </p:nvPr>
        </p:nvSpPr>
        <p:spPr/>
        <p:txBody>
          <a:bodyPr/>
          <a:lstStyle/>
          <a:p>
            <a:r>
              <a:rPr lang="uk-UA" smtClean="0"/>
              <a:t>Зразок заголовка</a:t>
            </a:r>
            <a:endParaRPr lang="en-US"/>
          </a:p>
        </p:txBody>
      </p:sp>
      <p:sp>
        <p:nvSpPr>
          <p:cNvPr id="9" name="Content Placeholder 8"/>
          <p:cNvSpPr>
            <a:spLocks noGrp="1"/>
          </p:cNvSpPr>
          <p:nvPr>
            <p:ph sz="quarter" idx="13"/>
          </p:nvPr>
        </p:nvSpPr>
        <p:spPr>
          <a:xfrm>
            <a:off x="1142999" y="731519"/>
            <a:ext cx="3346704" cy="3474720"/>
          </a:xfrm>
        </p:spPr>
        <p:txBody>
          <a:body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a:p>
        </p:txBody>
      </p:sp>
      <p:sp>
        <p:nvSpPr>
          <p:cNvPr id="11" name="Content Placeholder 10"/>
          <p:cNvSpPr>
            <a:spLocks noGrp="1"/>
          </p:cNvSpPr>
          <p:nvPr>
            <p:ph sz="quarter" idx="14"/>
          </p:nvPr>
        </p:nvSpPr>
        <p:spPr>
          <a:xfrm>
            <a:off x="4645152" y="731520"/>
            <a:ext cx="3346704" cy="3474720"/>
          </a:xfrm>
        </p:spPr>
        <p:txBody>
          <a:body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Порівняння">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uk-UA" smtClean="0"/>
              <a:t>Зразок тексту</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uk-UA" smtClean="0"/>
              <a:t>Зразок тексту</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
        <p:nvSpPr>
          <p:cNvPr id="7" name="Date Placeholder 6"/>
          <p:cNvSpPr>
            <a:spLocks noGrp="1"/>
          </p:cNvSpPr>
          <p:nvPr>
            <p:ph type="dt" sz="half" idx="10"/>
          </p:nvPr>
        </p:nvSpPr>
        <p:spPr/>
        <p:txBody>
          <a:bodyPr/>
          <a:lstStyle/>
          <a:p>
            <a:fld id="{C90A66AE-81F5-474A-B74B-EE41E9320F19}" type="datetimeFigureOut">
              <a:rPr lang="uk-UA" smtClean="0"/>
              <a:t>11.03.2016</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764F593F-0D5B-4CF0-BEE2-6583C73E7271}" type="slidenum">
              <a:rPr lang="uk-UA" smtClean="0"/>
              <a:t>‹№›</a:t>
            </a:fld>
            <a:endParaRPr lang="uk-UA"/>
          </a:p>
        </p:txBody>
      </p:sp>
      <p:sp>
        <p:nvSpPr>
          <p:cNvPr id="10" name="Title 9"/>
          <p:cNvSpPr>
            <a:spLocks noGrp="1"/>
          </p:cNvSpPr>
          <p:nvPr>
            <p:ph type="title"/>
          </p:nvPr>
        </p:nvSpPr>
        <p:spPr/>
        <p:txBody>
          <a:bodyPr/>
          <a:lstStyle/>
          <a:p>
            <a:r>
              <a:rPr lang="uk-UA" smtClean="0"/>
              <a:t>Зразок заголовка</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Лише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uk-UA" smtClean="0"/>
              <a:t>Зразок заголовка</a:t>
            </a:r>
            <a:endParaRPr lang="en-US" dirty="0"/>
          </a:p>
        </p:txBody>
      </p:sp>
      <p:sp>
        <p:nvSpPr>
          <p:cNvPr id="3" name="Date Placeholder 2"/>
          <p:cNvSpPr>
            <a:spLocks noGrp="1"/>
          </p:cNvSpPr>
          <p:nvPr>
            <p:ph type="dt" sz="half" idx="10"/>
          </p:nvPr>
        </p:nvSpPr>
        <p:spPr/>
        <p:txBody>
          <a:bodyPr/>
          <a:lstStyle/>
          <a:p>
            <a:fld id="{C90A66AE-81F5-474A-B74B-EE41E9320F19}" type="datetimeFigureOut">
              <a:rPr lang="uk-UA" smtClean="0"/>
              <a:t>11.03.2016</a:t>
            </a:fld>
            <a:endParaRPr lang="uk-UA"/>
          </a:p>
        </p:txBody>
      </p:sp>
      <p:sp>
        <p:nvSpPr>
          <p:cNvPr id="4" name="Footer Placeholder 3"/>
          <p:cNvSpPr>
            <a:spLocks noGrp="1"/>
          </p:cNvSpPr>
          <p:nvPr>
            <p:ph type="ftr" sz="quarter" idx="11"/>
          </p:nvPr>
        </p:nvSpPr>
        <p:spPr/>
        <p:txBody>
          <a:bodyPr/>
          <a:lstStyle/>
          <a:p>
            <a:endParaRPr lang="uk-UA"/>
          </a:p>
        </p:txBody>
      </p:sp>
      <p:sp>
        <p:nvSpPr>
          <p:cNvPr id="5" name="Slide Number Placeholder 4"/>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и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0A66AE-81F5-474A-B74B-EE41E9320F19}" type="datetimeFigureOut">
              <a:rPr lang="uk-UA" smtClean="0"/>
              <a:t>11.03.2016</a:t>
            </a:fld>
            <a:endParaRPr lang="uk-UA"/>
          </a:p>
        </p:txBody>
      </p:sp>
      <p:sp>
        <p:nvSpPr>
          <p:cNvPr id="3" name="Footer Placeholder 2"/>
          <p:cNvSpPr>
            <a:spLocks noGrp="1"/>
          </p:cNvSpPr>
          <p:nvPr>
            <p:ph type="ftr" sz="quarter" idx="11"/>
          </p:nvPr>
        </p:nvSpPr>
        <p:spPr/>
        <p:txBody>
          <a:bodyPr/>
          <a:lstStyle/>
          <a:p>
            <a:endParaRPr lang="uk-UA"/>
          </a:p>
        </p:txBody>
      </p:sp>
      <p:sp>
        <p:nvSpPr>
          <p:cNvPr id="4" name="Slide Number Placeholder 3"/>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Вміст із підписом">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uk-UA" smtClean="0"/>
              <a:t>Зразок заголовка</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uk-UA" smtClean="0"/>
              <a:t>Зразок тексту</a:t>
            </a:r>
          </a:p>
        </p:txBody>
      </p:sp>
      <p:sp>
        <p:nvSpPr>
          <p:cNvPr id="5" name="Date Placeholder 4"/>
          <p:cNvSpPr>
            <a:spLocks noGrp="1"/>
          </p:cNvSpPr>
          <p:nvPr>
            <p:ph type="dt" sz="half" idx="10"/>
          </p:nvPr>
        </p:nvSpPr>
        <p:spPr/>
        <p:txBody>
          <a:bodyPr/>
          <a:lstStyle/>
          <a:p>
            <a:fld id="{C90A66AE-81F5-474A-B74B-EE41E9320F19}" type="datetimeFigureOut">
              <a:rPr lang="uk-UA" smtClean="0"/>
              <a:t>11.03.2016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764F593F-0D5B-4CF0-BEE2-6583C73E7271}" type="slidenum">
              <a:rPr lang="uk-UA" smtClean="0"/>
              <a:t>‹№›</a:t>
            </a:fld>
            <a:endParaRPr lang="uk-UA"/>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Зображення з підписом">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uk-UA" smtClean="0"/>
              <a:t>Клацніть піктограму, щоб додати зображення</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uk-UA" smtClean="0"/>
              <a:t>Зразок тексту</a:t>
            </a:r>
          </a:p>
        </p:txBody>
      </p:sp>
      <p:sp>
        <p:nvSpPr>
          <p:cNvPr id="5" name="Date Placeholder 4"/>
          <p:cNvSpPr>
            <a:spLocks noGrp="1"/>
          </p:cNvSpPr>
          <p:nvPr>
            <p:ph type="dt" sz="half" idx="10"/>
          </p:nvPr>
        </p:nvSpPr>
        <p:spPr/>
        <p:txBody>
          <a:bodyPr/>
          <a:lstStyle/>
          <a:p>
            <a:fld id="{C90A66AE-81F5-474A-B74B-EE41E9320F19}" type="datetimeFigureOut">
              <a:rPr lang="uk-UA" smtClean="0"/>
              <a:t>11.03.2016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764F593F-0D5B-4CF0-BEE2-6583C73E7271}" type="slidenum">
              <a:rPr lang="uk-UA" smtClean="0"/>
              <a:t>‹№›</a:t>
            </a:fld>
            <a:endParaRPr lang="uk-UA"/>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uk-UA" smtClean="0"/>
              <a:t>Зразок заголовка</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uk-UA" smtClean="0"/>
              <a:t>Зразок заголовка</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uk-UA" smtClean="0"/>
              <a:t>Зразок тексту</a:t>
            </a:r>
          </a:p>
          <a:p>
            <a:pPr lvl="1"/>
            <a:r>
              <a:rPr lang="uk-UA" smtClean="0"/>
              <a:t>Другий рівень</a:t>
            </a:r>
          </a:p>
          <a:p>
            <a:pPr lvl="2"/>
            <a:r>
              <a:rPr lang="uk-UA" smtClean="0"/>
              <a:t>Третій рівень</a:t>
            </a:r>
          </a:p>
          <a:p>
            <a:pPr lvl="3"/>
            <a:r>
              <a:rPr lang="uk-UA" smtClean="0"/>
              <a:t>Четвертий рівень</a:t>
            </a:r>
          </a:p>
          <a:p>
            <a:pPr lvl="4"/>
            <a:r>
              <a:rPr lang="uk-UA" smtClean="0"/>
              <a:t>П'ятий рівень</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C90A66AE-81F5-474A-B74B-EE41E9320F19}" type="datetimeFigureOut">
              <a:rPr lang="uk-UA" smtClean="0"/>
              <a:t>11.03.2016</a:t>
            </a:fld>
            <a:endParaRPr lang="uk-UA"/>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uk-UA"/>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764F593F-0D5B-4CF0-BEE2-6583C73E7271}" type="slidenum">
              <a:rPr lang="uk-UA" smtClean="0"/>
              <a:t>‹№›</a:t>
            </a:fld>
            <a:endParaRPr lang="uk-UA"/>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13" Type="http://schemas.microsoft.com/office/2007/relationships/hdphoto" Target="../media/hdphoto15.wdp"/><Relationship Id="rId3" Type="http://schemas.microsoft.com/office/2007/relationships/hdphoto" Target="../media/hdphoto11.wdp"/><Relationship Id="rId7" Type="http://schemas.microsoft.com/office/2007/relationships/hdphoto" Target="../media/hdphoto12.wdp"/><Relationship Id="rId12" Type="http://schemas.openxmlformats.org/officeDocument/2006/relationships/image" Target="../media/image21.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8.png"/><Relationship Id="rId11" Type="http://schemas.microsoft.com/office/2007/relationships/hdphoto" Target="../media/hdphoto14.wdp"/><Relationship Id="rId5" Type="http://schemas.openxmlformats.org/officeDocument/2006/relationships/image" Target="../media/image17.png"/><Relationship Id="rId10" Type="http://schemas.openxmlformats.org/officeDocument/2006/relationships/image" Target="../media/image20.png"/><Relationship Id="rId4" Type="http://schemas.openxmlformats.org/officeDocument/2006/relationships/image" Target="../media/image16.png"/><Relationship Id="rId9" Type="http://schemas.microsoft.com/office/2007/relationships/hdphoto" Target="../media/hdphoto13.wdp"/></Relationships>
</file>

<file path=ppt/slides/_rels/slide12.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22.png"/><Relationship Id="rId1" Type="http://schemas.openxmlformats.org/officeDocument/2006/relationships/slideLayout" Target="../slideLayouts/slideLayout7.xml"/><Relationship Id="rId5" Type="http://schemas.microsoft.com/office/2007/relationships/hdphoto" Target="../media/hdphoto17.wdp"/><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jpeg"/><Relationship Id="rId1" Type="http://schemas.openxmlformats.org/officeDocument/2006/relationships/slideLayout" Target="../slideLayouts/slideLayout7.xml"/><Relationship Id="rId5" Type="http://schemas.microsoft.com/office/2007/relationships/hdphoto" Target="../media/hdphoto5.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7.xml"/><Relationship Id="rId5" Type="http://schemas.microsoft.com/office/2007/relationships/hdphoto" Target="../media/hdphoto8.wdp"/><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ідзаголовок 2"/>
          <p:cNvSpPr>
            <a:spLocks noGrp="1"/>
          </p:cNvSpPr>
          <p:nvPr>
            <p:ph type="subTitle" idx="1"/>
          </p:nvPr>
        </p:nvSpPr>
        <p:spPr>
          <a:xfrm>
            <a:off x="5436096" y="5085184"/>
            <a:ext cx="3923928" cy="1512168"/>
          </a:xfrm>
        </p:spPr>
        <p:txBody>
          <a:bodyPr>
            <a:noAutofit/>
          </a:bodyPr>
          <a:lstStyle/>
          <a:p>
            <a:r>
              <a:rPr lang="de-AT" sz="3200" dirty="0" smtClean="0">
                <a:solidFill>
                  <a:schemeClr val="accent1">
                    <a:lumMod val="75000"/>
                  </a:schemeClr>
                </a:solidFill>
                <a:latin typeface="Comic Sans MS" pitchFamily="66" charset="0"/>
              </a:rPr>
              <a:t>Student</a:t>
            </a:r>
            <a:r>
              <a:rPr lang="uk-UA" sz="3200" dirty="0" smtClean="0">
                <a:solidFill>
                  <a:schemeClr val="accent1">
                    <a:lumMod val="75000"/>
                  </a:schemeClr>
                </a:solidFill>
                <a:latin typeface="Comic Sans MS" pitchFamily="66" charset="0"/>
              </a:rPr>
              <a:t> </a:t>
            </a:r>
            <a:r>
              <a:rPr lang="en-US" sz="3200" dirty="0" smtClean="0">
                <a:solidFill>
                  <a:schemeClr val="accent1">
                    <a:lumMod val="75000"/>
                  </a:schemeClr>
                </a:solidFill>
                <a:latin typeface="Comic Sans MS" pitchFamily="66" charset="0"/>
              </a:rPr>
              <a:t>NU </a:t>
            </a:r>
            <a:r>
              <a:rPr lang="uk-UA" sz="3200" dirty="0" smtClean="0">
                <a:solidFill>
                  <a:schemeClr val="accent1">
                    <a:lumMod val="75000"/>
                  </a:schemeClr>
                </a:solidFill>
                <a:latin typeface="Comic Sans MS" pitchFamily="66" charset="0"/>
              </a:rPr>
              <a:t>«</a:t>
            </a:r>
            <a:r>
              <a:rPr lang="en-US" sz="3200" dirty="0" smtClean="0">
                <a:solidFill>
                  <a:schemeClr val="accent1">
                    <a:lumMod val="75000"/>
                  </a:schemeClr>
                </a:solidFill>
                <a:latin typeface="Comic Sans MS" pitchFamily="66" charset="0"/>
              </a:rPr>
              <a:t>LP</a:t>
            </a:r>
            <a:r>
              <a:rPr lang="uk-UA" sz="3200" dirty="0" smtClean="0">
                <a:solidFill>
                  <a:schemeClr val="accent1">
                    <a:lumMod val="75000"/>
                  </a:schemeClr>
                </a:solidFill>
                <a:latin typeface="Comic Sans MS" pitchFamily="66" charset="0"/>
              </a:rPr>
              <a:t>»</a:t>
            </a:r>
          </a:p>
          <a:p>
            <a:r>
              <a:rPr lang="en-US" sz="3200" dirty="0" err="1" smtClean="0">
                <a:solidFill>
                  <a:schemeClr val="accent1">
                    <a:lumMod val="75000"/>
                  </a:schemeClr>
                </a:solidFill>
                <a:latin typeface="Comic Sans MS" pitchFamily="66" charset="0"/>
              </a:rPr>
              <a:t>Zhuk</a:t>
            </a:r>
            <a:r>
              <a:rPr lang="en-US" sz="3200" dirty="0" smtClean="0">
                <a:solidFill>
                  <a:schemeClr val="accent1">
                    <a:lumMod val="75000"/>
                  </a:schemeClr>
                </a:solidFill>
                <a:latin typeface="Comic Sans MS" pitchFamily="66" charset="0"/>
              </a:rPr>
              <a:t> Peter</a:t>
            </a:r>
            <a:endParaRPr lang="uk-UA" sz="3200" dirty="0">
              <a:solidFill>
                <a:schemeClr val="accent1">
                  <a:lumMod val="75000"/>
                </a:schemeClr>
              </a:solidFill>
              <a:latin typeface="Comic Sans MS" pitchFamily="66" charset="0"/>
            </a:endParaRPr>
          </a:p>
        </p:txBody>
      </p:sp>
      <p:sp>
        <p:nvSpPr>
          <p:cNvPr id="2" name="Заголовок 1"/>
          <p:cNvSpPr>
            <a:spLocks noGrp="1"/>
          </p:cNvSpPr>
          <p:nvPr>
            <p:ph type="ctrTitle"/>
          </p:nvPr>
        </p:nvSpPr>
        <p:spPr>
          <a:xfrm>
            <a:off x="1115616" y="2060848"/>
            <a:ext cx="7560840" cy="1793167"/>
          </a:xfrm>
        </p:spPr>
        <p:txBody>
          <a:bodyPr/>
          <a:lstStyle/>
          <a:p>
            <a:pPr marL="182880" indent="0">
              <a:buNone/>
            </a:pPr>
            <a:r>
              <a:rPr lang="en-US" noProof="1" smtClean="0"/>
              <a:t>System start – finish</a:t>
            </a:r>
            <a:r>
              <a:rPr lang="uk-UA" noProof="1" smtClean="0"/>
              <a:t/>
            </a:r>
            <a:br>
              <a:rPr lang="uk-UA" noProof="1" smtClean="0"/>
            </a:br>
            <a:r>
              <a:rPr lang="uk-UA" noProof="1" smtClean="0"/>
              <a:t>				</a:t>
            </a:r>
            <a:r>
              <a:rPr lang="de-AT" noProof="1" smtClean="0"/>
              <a:t>for </a:t>
            </a:r>
            <a:r>
              <a:rPr lang="de-AT" noProof="1"/>
              <a:t>skiing</a:t>
            </a:r>
            <a:endParaRPr lang="en-US" noProof="1"/>
          </a:p>
        </p:txBody>
      </p:sp>
    </p:spTree>
    <p:extLst>
      <p:ext uri="{BB962C8B-B14F-4D97-AF65-F5344CB8AC3E}">
        <p14:creationId xmlns:p14="http://schemas.microsoft.com/office/powerpoint/2010/main" val="332768360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750" fill="hold"/>
                                        <p:tgtEl>
                                          <p:spTgt spid="2"/>
                                        </p:tgtEl>
                                        <p:attrNameLst>
                                          <p:attrName>ppt_w</p:attrName>
                                        </p:attrNameLst>
                                      </p:cBhvr>
                                      <p:tavLst>
                                        <p:tav tm="0">
                                          <p:val>
                                            <p:fltVal val="0"/>
                                          </p:val>
                                        </p:tav>
                                        <p:tav tm="100000">
                                          <p:val>
                                            <p:strVal val="#ppt_w"/>
                                          </p:val>
                                        </p:tav>
                                      </p:tavLst>
                                    </p:anim>
                                    <p:anim calcmode="lin" valueType="num">
                                      <p:cBhvr>
                                        <p:cTn id="8" dur="750" fill="hold"/>
                                        <p:tgtEl>
                                          <p:spTgt spid="2"/>
                                        </p:tgtEl>
                                        <p:attrNameLst>
                                          <p:attrName>ppt_h</p:attrName>
                                        </p:attrNameLst>
                                      </p:cBhvr>
                                      <p:tavLst>
                                        <p:tav tm="0">
                                          <p:val>
                                            <p:fltVal val="0"/>
                                          </p:val>
                                        </p:tav>
                                        <p:tav tm="100000">
                                          <p:val>
                                            <p:strVal val="#ppt_h"/>
                                          </p:val>
                                        </p:tav>
                                      </p:tavLst>
                                    </p:anim>
                                    <p:animEffect transition="in" filter="fade">
                                      <p:cBhvr>
                                        <p:cTn id="9" dur="750"/>
                                        <p:tgtEl>
                                          <p:spTgt spid="2"/>
                                        </p:tgtEl>
                                      </p:cBhvr>
                                    </p:animEffect>
                                  </p:childTnLst>
                                </p:cTn>
                              </p:par>
                            </p:childTnLst>
                          </p:cTn>
                        </p:par>
                        <p:par>
                          <p:cTn id="10" fill="hold">
                            <p:stCondLst>
                              <p:cond delay="750"/>
                            </p:stCondLst>
                            <p:childTnLst>
                              <p:par>
                                <p:cTn id="11" presetID="26"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285">
                                          <p:stCondLst>
                                            <p:cond delay="0"/>
                                          </p:stCondLst>
                                        </p:cTn>
                                        <p:tgtEl>
                                          <p:spTgt spid="3"/>
                                        </p:tgtEl>
                                      </p:cBhvr>
                                    </p:animEffect>
                                    <p:anim calcmode="lin" valueType="num">
                                      <p:cBhvr>
                                        <p:cTn id="14" dur="896"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326"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326" tmFilter="0, 0; 0.125,0.2665; 0.25,0.4; 0.375,0.465; 0.5,0.5;  0.625,0.535; 0.75,0.6; 0.875,0.7335; 1,1">
                                          <p:stCondLst>
                                            <p:cond delay="326"/>
                                          </p:stCondLst>
                                        </p:cTn>
                                        <p:tgtEl>
                                          <p:spTgt spid="3"/>
                                        </p:tgtEl>
                                        <p:attrNameLst>
                                          <p:attrName>ppt_y</p:attrName>
                                        </p:attrNameLst>
                                      </p:cBhvr>
                                      <p:tavLst>
                                        <p:tav tm="0" fmla="#ppt_y-sin(pi*$)/9">
                                          <p:val>
                                            <p:fltVal val="0"/>
                                          </p:val>
                                        </p:tav>
                                        <p:tav tm="100000">
                                          <p:val>
                                            <p:fltVal val="1"/>
                                          </p:val>
                                        </p:tav>
                                      </p:tavLst>
                                    </p:anim>
                                    <p:anim calcmode="lin" valueType="num">
                                      <p:cBhvr>
                                        <p:cTn id="17" dur="2" tmFilter="0, 0; 0.125,0.2665; 0.25,0.4; 0.375,0.465; 0.5,0.5;  0.625,0.535; 0.75,0.6; 0.875,0.7335; 1,1">
                                          <p:stCondLst>
                                            <p:cond delay="651"/>
                                          </p:stCondLst>
                                        </p:cTn>
                                        <p:tgtEl>
                                          <p:spTgt spid="3"/>
                                        </p:tgtEl>
                                        <p:attrNameLst>
                                          <p:attrName>ppt_y</p:attrName>
                                        </p:attrNameLst>
                                      </p:cBhvr>
                                      <p:tavLst>
                                        <p:tav tm="0" fmla="#ppt_y-sin(pi*$)/27">
                                          <p:val>
                                            <p:fltVal val="0"/>
                                          </p:val>
                                        </p:tav>
                                        <p:tav tm="100000">
                                          <p:val>
                                            <p:fltVal val="1"/>
                                          </p:val>
                                        </p:tav>
                                      </p:tavLst>
                                    </p:anim>
                                    <p:anim calcmode="lin" valueType="num">
                                      <p:cBhvr>
                                        <p:cTn id="18" dur="1" tmFilter="0, 0; 0.125,0.2665; 0.25,0.4; 0.375,0.465; 0.5,0.5;  0.625,0.535; 0.75,0.6; 0.875,0.7335; 1,1">
                                          <p:stCondLst>
                                            <p:cond delay="999"/>
                                          </p:stCondLst>
                                        </p:cTn>
                                        <p:tgtEl>
                                          <p:spTgt spid="3"/>
                                        </p:tgtEl>
                                        <p:attrNameLst>
                                          <p:attrName>ppt_y</p:attrName>
                                        </p:attrNameLst>
                                      </p:cBhvr>
                                      <p:tavLst>
                                        <p:tav tm="0" fmla="#ppt_y-sin(pi*$)/81">
                                          <p:val>
                                            <p:fltVal val="0"/>
                                          </p:val>
                                        </p:tav>
                                        <p:tav tm="100000">
                                          <p:val>
                                            <p:fltVal val="1"/>
                                          </p:val>
                                        </p:tav>
                                      </p:tavLst>
                                    </p:anim>
                                    <p:animScale>
                                      <p:cBhvr>
                                        <p:cTn id="19" dur="1">
                                          <p:stCondLst>
                                            <p:cond delay="320"/>
                                          </p:stCondLst>
                                        </p:cTn>
                                        <p:tgtEl>
                                          <p:spTgt spid="3"/>
                                        </p:tgtEl>
                                      </p:cBhvr>
                                      <p:to x="100000" y="60000"/>
                                    </p:animScale>
                                    <p:animScale>
                                      <p:cBhvr>
                                        <p:cTn id="20" dur="1" decel="50000">
                                          <p:stCondLst>
                                            <p:cond delay="332"/>
                                          </p:stCondLst>
                                        </p:cTn>
                                        <p:tgtEl>
                                          <p:spTgt spid="3"/>
                                        </p:tgtEl>
                                      </p:cBhvr>
                                      <p:to x="100000" y="100000"/>
                                    </p:animScale>
                                    <p:animScale>
                                      <p:cBhvr>
                                        <p:cTn id="21" dur="1">
                                          <p:stCondLst>
                                            <p:cond delay="645"/>
                                          </p:stCondLst>
                                        </p:cTn>
                                        <p:tgtEl>
                                          <p:spTgt spid="3"/>
                                        </p:tgtEl>
                                      </p:cBhvr>
                                      <p:to x="100000" y="80000"/>
                                    </p:animScale>
                                    <p:animScale>
                                      <p:cBhvr>
                                        <p:cTn id="22" dur="1" decel="50000">
                                          <p:stCondLst>
                                            <p:cond delay="658"/>
                                          </p:stCondLst>
                                        </p:cTn>
                                        <p:tgtEl>
                                          <p:spTgt spid="3"/>
                                        </p:tgtEl>
                                      </p:cBhvr>
                                      <p:to x="100000" y="100000"/>
                                    </p:animScale>
                                    <p:animScale>
                                      <p:cBhvr>
                                        <p:cTn id="23" dur="1">
                                          <p:stCondLst>
                                            <p:cond delay="999"/>
                                          </p:stCondLst>
                                        </p:cTn>
                                        <p:tgtEl>
                                          <p:spTgt spid="3"/>
                                        </p:tgtEl>
                                      </p:cBhvr>
                                      <p:to x="100000" y="90000"/>
                                    </p:animScale>
                                    <p:animScale>
                                      <p:cBhvr>
                                        <p:cTn id="24" dur="1" decel="50000">
                                          <p:stCondLst>
                                            <p:cond delay="999"/>
                                          </p:stCondLst>
                                        </p:cTn>
                                        <p:tgtEl>
                                          <p:spTgt spid="3"/>
                                        </p:tgtEl>
                                      </p:cBhvr>
                                      <p:to x="100000" y="100000"/>
                                    </p:animScale>
                                    <p:animScale>
                                      <p:cBhvr>
                                        <p:cTn id="25" dur="1">
                                          <p:stCondLst>
                                            <p:cond delay="999"/>
                                          </p:stCondLst>
                                        </p:cTn>
                                        <p:tgtEl>
                                          <p:spTgt spid="3"/>
                                        </p:tgtEl>
                                      </p:cBhvr>
                                      <p:to x="100000" y="95000"/>
                                    </p:animScale>
                                    <p:animScale>
                                      <p:cBhvr>
                                        <p:cTn id="26" dur="1" decel="50000">
                                          <p:stCondLst>
                                            <p:cond delay="999"/>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2">
            <a:extLst>
              <a:ext uri="{BEBA8EAE-BF5A-486C-A8C5-ECC9F3942E4B}">
                <a14:imgProps xmlns:a14="http://schemas.microsoft.com/office/drawing/2010/main">
                  <a14:imgLayer r:embed="rId3">
                    <a14:imgEffect>
                      <a14:backgroundRemoval t="600" b="98600" l="10000" r="90000">
                        <a14:foregroundMark x1="43800" y1="75600" x2="43800" y2="75600"/>
                        <a14:foregroundMark x1="51800" y1="73400" x2="51800" y2="73400"/>
                        <a14:foregroundMark x1="63200" y1="68400" x2="63200" y2="68400"/>
                        <a14:foregroundMark x1="71000" y1="64200" x2="71000" y2="64200"/>
                        <a14:foregroundMark x1="86200" y1="68400" x2="86200" y2="68400"/>
                        <a14:foregroundMark x1="87800" y1="67200" x2="87800" y2="67200"/>
                        <a14:foregroundMark x1="89000" y1="66400" x2="89000" y2="66400"/>
                        <a14:foregroundMark x1="84600" y1="72600" x2="84600" y2="72600"/>
                        <a14:foregroundMark x1="84600" y1="74200" x2="84600" y2="74200"/>
                        <a14:foregroundMark x1="84600" y1="72000" x2="84400" y2="69800"/>
                        <a14:foregroundMark x1="83200" y1="70200" x2="50000" y2="89200"/>
                        <a14:foregroundMark x1="51600" y1="90400" x2="58200" y2="86000"/>
                        <a14:foregroundMark x1="51400" y1="70400" x2="53000" y2="73000"/>
                        <a14:foregroundMark x1="72400" y1="61800" x2="69600" y2="63200"/>
                        <a14:foregroundMark x1="46000" y1="93600" x2="46000" y2="95800"/>
                        <a14:foregroundMark x1="43400" y1="91800" x2="43400" y2="94000"/>
                        <a14:foregroundMark x1="40000" y1="88600" x2="40000" y2="91600"/>
                        <a14:foregroundMark x1="38000" y1="88800" x2="18600" y2="72800"/>
                      </a14:backgroundRemoval>
                    </a14:imgEffect>
                  </a14:imgLayer>
                </a14:imgProps>
              </a:ext>
              <a:ext uri="{28A0092B-C50C-407E-A947-70E740481C1C}">
                <a14:useLocalDpi xmlns:a14="http://schemas.microsoft.com/office/drawing/2010/main" val="0"/>
              </a:ext>
            </a:extLst>
          </a:blip>
          <a:stretch>
            <a:fillRect/>
          </a:stretch>
        </p:blipFill>
        <p:spPr>
          <a:xfrm>
            <a:off x="4985680" y="2530872"/>
            <a:ext cx="4327128" cy="4327128"/>
          </a:xfrm>
          <a:prstGeom prst="rect">
            <a:avLst/>
          </a:prstGeom>
        </p:spPr>
      </p:pic>
      <p:pic>
        <p:nvPicPr>
          <p:cNvPr id="4" name="Рисунок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130"/>
            <a:ext cx="4985679" cy="6858000"/>
          </a:xfrm>
          <a:prstGeom prst="rect">
            <a:avLst/>
          </a:prstGeom>
        </p:spPr>
      </p:pic>
      <p:sp>
        <p:nvSpPr>
          <p:cNvPr id="5" name="TextBox 4"/>
          <p:cNvSpPr txBox="1"/>
          <p:nvPr/>
        </p:nvSpPr>
        <p:spPr>
          <a:xfrm>
            <a:off x="4848124" y="332656"/>
            <a:ext cx="4464684" cy="1938992"/>
          </a:xfrm>
          <a:prstGeom prst="rect">
            <a:avLst/>
          </a:prstGeom>
          <a:noFill/>
        </p:spPr>
        <p:txBody>
          <a:bodyPr wrap="none" rtlCol="0">
            <a:spAutoFit/>
          </a:bodyPr>
          <a:lstStyle/>
          <a:p>
            <a:r>
              <a:rPr lang="en-US" sz="2400" dirty="0">
                <a:solidFill>
                  <a:srgbClr val="002060"/>
                </a:solidFill>
                <a:latin typeface="Comic Sans MS" pitchFamily="66" charset="0"/>
              </a:rPr>
              <a:t>A</a:t>
            </a:r>
            <a:r>
              <a:rPr lang="en-US" sz="2400" dirty="0" smtClean="0">
                <a:solidFill>
                  <a:srgbClr val="002060"/>
                </a:solidFill>
                <a:latin typeface="Comic Sans MS" pitchFamily="66" charset="0"/>
              </a:rPr>
              <a:t>s </a:t>
            </a:r>
            <a:r>
              <a:rPr lang="en-US" sz="2400" dirty="0">
                <a:solidFill>
                  <a:srgbClr val="002060"/>
                </a:solidFill>
                <a:latin typeface="Comic Sans MS" pitchFamily="66" charset="0"/>
              </a:rPr>
              <a:t>a receiver and </a:t>
            </a:r>
            <a:r>
              <a:rPr lang="en-US" sz="2400" dirty="0" smtClean="0">
                <a:solidFill>
                  <a:srgbClr val="002060"/>
                </a:solidFill>
                <a:latin typeface="Comic Sans MS" pitchFamily="66" charset="0"/>
              </a:rPr>
              <a:t>transmitter</a:t>
            </a:r>
          </a:p>
          <a:p>
            <a:r>
              <a:rPr lang="en-US" sz="2400" dirty="0">
                <a:solidFill>
                  <a:srgbClr val="002060"/>
                </a:solidFill>
                <a:latin typeface="Comic Sans MS" pitchFamily="66" charset="0"/>
              </a:rPr>
              <a:t>c</a:t>
            </a:r>
            <a:r>
              <a:rPr lang="en-US" sz="2400" dirty="0" smtClean="0">
                <a:solidFill>
                  <a:srgbClr val="002060"/>
                </a:solidFill>
                <a:latin typeface="Comic Sans MS" pitchFamily="66" charset="0"/>
              </a:rPr>
              <a:t>an also </a:t>
            </a:r>
            <a:r>
              <a:rPr lang="en-US" sz="2400" dirty="0">
                <a:solidFill>
                  <a:srgbClr val="002060"/>
                </a:solidFill>
                <a:latin typeface="Comic Sans MS" pitchFamily="66" charset="0"/>
              </a:rPr>
              <a:t>use ready modules, </a:t>
            </a:r>
            <a:endParaRPr lang="en-US" sz="2400" dirty="0" smtClean="0">
              <a:solidFill>
                <a:srgbClr val="002060"/>
              </a:solidFill>
              <a:latin typeface="Comic Sans MS" pitchFamily="66" charset="0"/>
            </a:endParaRPr>
          </a:p>
          <a:p>
            <a:r>
              <a:rPr lang="en-US" sz="2400" dirty="0" smtClean="0">
                <a:solidFill>
                  <a:srgbClr val="002060"/>
                </a:solidFill>
                <a:latin typeface="Comic Sans MS" pitchFamily="66" charset="0"/>
              </a:rPr>
              <a:t>which </a:t>
            </a:r>
            <a:r>
              <a:rPr lang="en-US" sz="2400" dirty="0">
                <a:solidFill>
                  <a:srgbClr val="002060"/>
                </a:solidFill>
                <a:latin typeface="Comic Sans MS" pitchFamily="66" charset="0"/>
              </a:rPr>
              <a:t>you </a:t>
            </a:r>
            <a:r>
              <a:rPr lang="en-US" sz="2400" dirty="0" smtClean="0">
                <a:solidFill>
                  <a:srgbClr val="002060"/>
                </a:solidFill>
                <a:latin typeface="Comic Sans MS" pitchFamily="66" charset="0"/>
              </a:rPr>
              <a:t>can choose </a:t>
            </a:r>
            <a:r>
              <a:rPr lang="en-US" sz="2400" dirty="0">
                <a:solidFill>
                  <a:srgbClr val="002060"/>
                </a:solidFill>
                <a:latin typeface="Comic Sans MS" pitchFamily="66" charset="0"/>
              </a:rPr>
              <a:t>based </a:t>
            </a:r>
            <a:endParaRPr lang="en-US" sz="2400" dirty="0" smtClean="0">
              <a:solidFill>
                <a:srgbClr val="002060"/>
              </a:solidFill>
              <a:latin typeface="Comic Sans MS" pitchFamily="66" charset="0"/>
            </a:endParaRPr>
          </a:p>
          <a:p>
            <a:r>
              <a:rPr lang="en-US" sz="2400" dirty="0" smtClean="0">
                <a:solidFill>
                  <a:srgbClr val="002060"/>
                </a:solidFill>
                <a:latin typeface="Comic Sans MS" pitchFamily="66" charset="0"/>
              </a:rPr>
              <a:t>on </a:t>
            </a:r>
            <a:r>
              <a:rPr lang="en-US" sz="2400" dirty="0">
                <a:solidFill>
                  <a:srgbClr val="002060"/>
                </a:solidFill>
                <a:latin typeface="Comic Sans MS" pitchFamily="66" charset="0"/>
              </a:rPr>
              <a:t>the desired range </a:t>
            </a:r>
            <a:r>
              <a:rPr lang="en-US" sz="2400" dirty="0" smtClean="0">
                <a:solidFill>
                  <a:srgbClr val="002060"/>
                </a:solidFill>
                <a:latin typeface="Comic Sans MS" pitchFamily="66" charset="0"/>
              </a:rPr>
              <a:t>of</a:t>
            </a:r>
          </a:p>
          <a:p>
            <a:r>
              <a:rPr lang="en-US" sz="2400" dirty="0" smtClean="0">
                <a:solidFill>
                  <a:srgbClr val="002060"/>
                </a:solidFill>
                <a:latin typeface="Comic Sans MS" pitchFamily="66" charset="0"/>
              </a:rPr>
              <a:t> </a:t>
            </a:r>
            <a:r>
              <a:rPr lang="en-US" sz="2400" dirty="0">
                <a:solidFill>
                  <a:srgbClr val="002060"/>
                </a:solidFill>
                <a:latin typeface="Comic Sans MS" pitchFamily="66" charset="0"/>
              </a:rPr>
              <a:t>the system start-finish.</a:t>
            </a:r>
            <a:endParaRPr lang="uk-UA" sz="2400" dirty="0">
              <a:solidFill>
                <a:srgbClr val="002060"/>
              </a:solidFill>
              <a:latin typeface="Comic Sans MS" pitchFamily="66" charset="0"/>
            </a:endParaRPr>
          </a:p>
        </p:txBody>
      </p:sp>
    </p:spTree>
    <p:extLst>
      <p:ext uri="{BB962C8B-B14F-4D97-AF65-F5344CB8AC3E}">
        <p14:creationId xmlns:p14="http://schemas.microsoft.com/office/powerpoint/2010/main" val="4266404397"/>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1500"/>
                                        <p:tgtEl>
                                          <p:spTgt spid="4"/>
                                        </p:tgtEl>
                                      </p:cBhvr>
                                    </p:animEffect>
                                  </p:childTnLst>
                                </p:cTn>
                              </p:par>
                            </p:childTnLst>
                          </p:cTn>
                        </p:par>
                        <p:par>
                          <p:cTn id="12" fill="hold">
                            <p:stCondLst>
                              <p:cond delay="2000"/>
                            </p:stCondLst>
                            <p:childTnLst>
                              <p:par>
                                <p:cTn id="13" presetID="53" presetClass="entr" presetSubtype="16"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Effect transition="in" filter="fade">
                                      <p:cBhvr>
                                        <p:cTn id="1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a:extLst>
              <a:ext uri="{BEBA8EAE-BF5A-486C-A8C5-ECC9F3942E4B}">
                <a14:imgProps xmlns:a14="http://schemas.microsoft.com/office/drawing/2010/main">
                  <a14:imgLayer r:embed="rId3">
                    <a14:imgEffect>
                      <a14:backgroundRemoval t="755" b="100000" l="10000" r="90000"/>
                    </a14:imgEffect>
                  </a14:imgLayer>
                </a14:imgProps>
              </a:ext>
              <a:ext uri="{28A0092B-C50C-407E-A947-70E740481C1C}">
                <a14:useLocalDpi xmlns:a14="http://schemas.microsoft.com/office/drawing/2010/main" val="0"/>
              </a:ext>
            </a:extLst>
          </a:blip>
          <a:stretch>
            <a:fillRect/>
          </a:stretch>
        </p:blipFill>
        <p:spPr>
          <a:xfrm>
            <a:off x="6876256" y="1700808"/>
            <a:ext cx="2952328" cy="1778107"/>
          </a:xfrm>
          <a:prstGeom prst="rect">
            <a:avLst/>
          </a:prstGeom>
        </p:spPr>
      </p:pic>
      <p:pic>
        <p:nvPicPr>
          <p:cNvPr id="4" name="Рисунок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727" y="2449707"/>
            <a:ext cx="2223437" cy="1029208"/>
          </a:xfrm>
          <a:prstGeom prst="rect">
            <a:avLst/>
          </a:prstGeom>
        </p:spPr>
      </p:pic>
      <p:pic>
        <p:nvPicPr>
          <p:cNvPr id="5" name="Рисунок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6064" y="3933056"/>
            <a:ext cx="4464496" cy="2638053"/>
          </a:xfrm>
          <a:prstGeom prst="rect">
            <a:avLst/>
          </a:prstGeom>
        </p:spPr>
      </p:pic>
      <p:sp>
        <p:nvSpPr>
          <p:cNvPr id="6" name="TextBox 5"/>
          <p:cNvSpPr txBox="1"/>
          <p:nvPr/>
        </p:nvSpPr>
        <p:spPr>
          <a:xfrm>
            <a:off x="639231" y="476672"/>
            <a:ext cx="8185254" cy="923330"/>
          </a:xfrm>
          <a:prstGeom prst="rect">
            <a:avLst/>
          </a:prstGeom>
          <a:noFill/>
        </p:spPr>
        <p:txBody>
          <a:bodyPr wrap="none" rtlCol="0">
            <a:spAutoFit/>
          </a:bodyPr>
          <a:lstStyle/>
          <a:p>
            <a:pPr algn="ctr"/>
            <a:r>
              <a:rPr lang="en-US" i="1" dirty="0">
                <a:solidFill>
                  <a:srgbClr val="002060"/>
                </a:solidFill>
                <a:latin typeface="Comic Sans MS" pitchFamily="66" charset="0"/>
              </a:rPr>
              <a:t>Athlete on your smartphone via </a:t>
            </a:r>
            <a:r>
              <a:rPr lang="en-US" i="1" dirty="0" err="1">
                <a:solidFill>
                  <a:srgbClr val="002060"/>
                </a:solidFill>
                <a:latin typeface="Comic Sans MS" pitchFamily="66" charset="0"/>
              </a:rPr>
              <a:t>bluetooth</a:t>
            </a:r>
            <a:r>
              <a:rPr lang="en-US" i="1" dirty="0">
                <a:solidFill>
                  <a:srgbClr val="002060"/>
                </a:solidFill>
                <a:latin typeface="Comic Sans MS" pitchFamily="66" charset="0"/>
              </a:rPr>
              <a:t> and </a:t>
            </a:r>
            <a:r>
              <a:rPr lang="en-US" i="1" dirty="0" err="1" smtClean="0">
                <a:solidFill>
                  <a:srgbClr val="002060"/>
                </a:solidFill>
                <a:latin typeface="Comic Sans MS" pitchFamily="66" charset="0"/>
              </a:rPr>
              <a:t>wi-fi</a:t>
            </a:r>
            <a:r>
              <a:rPr lang="en-US" i="1" dirty="0" smtClean="0">
                <a:solidFill>
                  <a:srgbClr val="002060"/>
                </a:solidFill>
                <a:latin typeface="Comic Sans MS" pitchFamily="66" charset="0"/>
              </a:rPr>
              <a:t> </a:t>
            </a:r>
            <a:r>
              <a:rPr lang="en-US" i="1" dirty="0">
                <a:solidFill>
                  <a:srgbClr val="002060"/>
                </a:solidFill>
                <a:latin typeface="Comic Sans MS" pitchFamily="66" charset="0"/>
              </a:rPr>
              <a:t>could send the </a:t>
            </a:r>
            <a:endParaRPr lang="en-US" i="1" dirty="0" smtClean="0">
              <a:solidFill>
                <a:srgbClr val="002060"/>
              </a:solidFill>
              <a:latin typeface="Comic Sans MS" pitchFamily="66" charset="0"/>
            </a:endParaRPr>
          </a:p>
          <a:p>
            <a:pPr algn="ctr"/>
            <a:r>
              <a:rPr lang="en-US" i="1" dirty="0" smtClean="0">
                <a:solidFill>
                  <a:srgbClr val="002060"/>
                </a:solidFill>
                <a:latin typeface="Comic Sans MS" pitchFamily="66" charset="0"/>
              </a:rPr>
              <a:t>check </a:t>
            </a:r>
            <a:r>
              <a:rPr lang="en-US" i="1" dirty="0">
                <a:solidFill>
                  <a:srgbClr val="002060"/>
                </a:solidFill>
                <a:latin typeface="Comic Sans MS" pitchFamily="66" charset="0"/>
              </a:rPr>
              <a:t>results (you can create a board that will read through the </a:t>
            </a:r>
            <a:r>
              <a:rPr lang="en-US" i="1" dirty="0" err="1" smtClean="0">
                <a:solidFill>
                  <a:srgbClr val="002060"/>
                </a:solidFill>
                <a:latin typeface="Comic Sans MS" pitchFamily="66" charset="0"/>
              </a:rPr>
              <a:t>wi-fi</a:t>
            </a:r>
            <a:r>
              <a:rPr lang="en-US" i="1" dirty="0" smtClean="0">
                <a:solidFill>
                  <a:srgbClr val="002060"/>
                </a:solidFill>
                <a:latin typeface="Comic Sans MS" pitchFamily="66" charset="0"/>
              </a:rPr>
              <a:t> </a:t>
            </a:r>
            <a:r>
              <a:rPr lang="en-US" i="1" dirty="0">
                <a:solidFill>
                  <a:srgbClr val="002060"/>
                </a:solidFill>
                <a:latin typeface="Comic Sans MS" pitchFamily="66" charset="0"/>
              </a:rPr>
              <a:t>and </a:t>
            </a:r>
            <a:endParaRPr lang="en-US" i="1" dirty="0" smtClean="0">
              <a:solidFill>
                <a:srgbClr val="002060"/>
              </a:solidFill>
              <a:latin typeface="Comic Sans MS" pitchFamily="66" charset="0"/>
            </a:endParaRPr>
          </a:p>
          <a:p>
            <a:pPr algn="ctr"/>
            <a:r>
              <a:rPr lang="en-US" i="1" dirty="0" smtClean="0">
                <a:solidFill>
                  <a:srgbClr val="002060"/>
                </a:solidFill>
                <a:latin typeface="Comic Sans MS" pitchFamily="66" charset="0"/>
              </a:rPr>
              <a:t>output </a:t>
            </a:r>
            <a:r>
              <a:rPr lang="en-US" i="1" dirty="0">
                <a:solidFill>
                  <a:srgbClr val="002060"/>
                </a:solidFill>
                <a:latin typeface="Comic Sans MS" pitchFamily="66" charset="0"/>
              </a:rPr>
              <a:t>the results of the race).</a:t>
            </a:r>
            <a:endParaRPr lang="uk-UA" i="1" dirty="0">
              <a:solidFill>
                <a:srgbClr val="002060"/>
              </a:solidFill>
              <a:latin typeface="Comic Sans MS" pitchFamily="66" charset="0"/>
            </a:endParaRPr>
          </a:p>
        </p:txBody>
      </p:sp>
      <p:pic>
        <p:nvPicPr>
          <p:cNvPr id="7" name="Рисунок 6"/>
          <p:cNvPicPr>
            <a:picLocks noChangeAspect="1"/>
          </p:cNvPicPr>
          <p:nvPr/>
        </p:nvPicPr>
        <p:blipFill>
          <a:blip r:embed="rId6" cstate="print">
            <a:extLst>
              <a:ext uri="{BEBA8EAE-BF5A-486C-A8C5-ECC9F3942E4B}">
                <a14:imgProps xmlns:a14="http://schemas.microsoft.com/office/drawing/2010/main">
                  <a14:imgLayer r:embed="rId7">
                    <a14:imgEffect>
                      <a14:backgroundRemoval t="2770" b="97784" l="7487" r="86631">
                        <a14:foregroundMark x1="33155" y1="48476" x2="14439" y2="78116"/>
                        <a14:foregroundMark x1="42781" y1="34903" x2="35294" y2="48476"/>
                        <a14:foregroundMark x1="47594" y1="37673" x2="47059" y2="93075"/>
                        <a14:foregroundMark x1="52941" y1="36288" x2="80214" y2="77839"/>
                        <a14:backgroundMark x1="64706" y1="34072" x2="71658" y2="39058"/>
                        <a14:backgroundMark x1="53476" y1="44044" x2="53476" y2="44044"/>
                        <a14:backgroundMark x1="88770" y1="75623" x2="88770" y2="75623"/>
                      </a14:backgroundRemoval>
                    </a14:imgEffect>
                  </a14:imgLayer>
                </a14:imgProps>
              </a:ext>
              <a:ext uri="{28A0092B-C50C-407E-A947-70E740481C1C}">
                <a14:useLocalDpi xmlns:a14="http://schemas.microsoft.com/office/drawing/2010/main" val="0"/>
              </a:ext>
            </a:extLst>
          </a:blip>
          <a:stretch>
            <a:fillRect/>
          </a:stretch>
        </p:blipFill>
        <p:spPr>
          <a:xfrm>
            <a:off x="3888432" y="3068960"/>
            <a:ext cx="2132569" cy="4107702"/>
          </a:xfrm>
          <a:prstGeom prst="rect">
            <a:avLst/>
          </a:prstGeom>
        </p:spPr>
      </p:pic>
      <p:pic>
        <p:nvPicPr>
          <p:cNvPr id="8" name="Рисунок 7"/>
          <p:cNvPicPr>
            <a:picLocks noChangeAspect="1"/>
          </p:cNvPicPr>
          <p:nvPr/>
        </p:nvPicPr>
        <p:blipFill>
          <a:blip r:embed="rId8" cstate="print">
            <a:extLst>
              <a:ext uri="{BEBA8EAE-BF5A-486C-A8C5-ECC9F3942E4B}">
                <a14:imgProps xmlns:a14="http://schemas.microsoft.com/office/drawing/2010/main">
                  <a14:imgLayer r:embed="rId9">
                    <a14:imgEffect>
                      <a14:backgroundRemoval t="781" b="100000" l="0" r="100000">
                        <a14:backgroundMark x1="85753" y1="94363" x2="96864" y2="74935"/>
                        <a14:backgroundMark x1="12747" y1="89592" x2="22222" y2="95056"/>
                        <a14:backgroundMark x1="22605" y1="14095" x2="11677" y2="33905"/>
                        <a14:backgroundMark x1="95509" y1="68952" x2="95060" y2="51429"/>
                      </a14:backgroundRemoval>
                    </a14:imgEffect>
                  </a14:imgLayer>
                </a14:imgProps>
              </a:ext>
              <a:ext uri="{28A0092B-C50C-407E-A947-70E740481C1C}">
                <a14:useLocalDpi xmlns:a14="http://schemas.microsoft.com/office/drawing/2010/main" val="0"/>
              </a:ext>
            </a:extLst>
          </a:blip>
          <a:stretch>
            <a:fillRect/>
          </a:stretch>
        </p:blipFill>
        <p:spPr>
          <a:xfrm>
            <a:off x="6039121" y="4669416"/>
            <a:ext cx="2773160" cy="2179704"/>
          </a:xfrm>
          <a:prstGeom prst="rect">
            <a:avLst/>
          </a:prstGeom>
        </p:spPr>
      </p:pic>
      <p:pic>
        <p:nvPicPr>
          <p:cNvPr id="9" name="Рисунок 8"/>
          <p:cNvPicPr>
            <a:picLocks noChangeAspect="1"/>
          </p:cNvPicPr>
          <p:nvPr/>
        </p:nvPicPr>
        <p:blipFill>
          <a:blip r:embed="rId10" cstate="print">
            <a:extLst>
              <a:ext uri="{BEBA8EAE-BF5A-486C-A8C5-ECC9F3942E4B}">
                <a14:imgProps xmlns:a14="http://schemas.microsoft.com/office/drawing/2010/main">
                  <a14:imgLayer r:embed="rId11">
                    <a14:imgEffect>
                      <a14:backgroundRemoval t="10000" b="90000" l="2667" r="98000"/>
                    </a14:imgEffect>
                  </a14:imgLayer>
                </a14:imgProps>
              </a:ext>
              <a:ext uri="{28A0092B-C50C-407E-A947-70E740481C1C}">
                <a14:useLocalDpi xmlns:a14="http://schemas.microsoft.com/office/drawing/2010/main" val="0"/>
              </a:ext>
            </a:extLst>
          </a:blip>
          <a:stretch>
            <a:fillRect/>
          </a:stretch>
        </p:blipFill>
        <p:spPr>
          <a:xfrm>
            <a:off x="7004193" y="984666"/>
            <a:ext cx="1777380" cy="1777380"/>
          </a:xfrm>
          <a:prstGeom prst="rect">
            <a:avLst/>
          </a:prstGeom>
        </p:spPr>
      </p:pic>
      <p:pic>
        <p:nvPicPr>
          <p:cNvPr id="10" name="Рисунок 9"/>
          <p:cNvPicPr>
            <a:picLocks noChangeAspect="1"/>
          </p:cNvPicPr>
          <p:nvPr/>
        </p:nvPicPr>
        <p:blipFill>
          <a:blip r:embed="rId12" cstate="print">
            <a:extLst>
              <a:ext uri="{BEBA8EAE-BF5A-486C-A8C5-ECC9F3942E4B}">
                <a14:imgProps xmlns:a14="http://schemas.microsoft.com/office/drawing/2010/main">
                  <a14:imgLayer r:embed="rId13">
                    <a14:imgEffect>
                      <a14:backgroundRemoval t="0" b="93467" l="4800" r="90533"/>
                    </a14:imgEffect>
                  </a14:imgLayer>
                </a14:imgProps>
              </a:ext>
              <a:ext uri="{28A0092B-C50C-407E-A947-70E740481C1C}">
                <a14:useLocalDpi xmlns:a14="http://schemas.microsoft.com/office/drawing/2010/main" val="0"/>
              </a:ext>
            </a:extLst>
          </a:blip>
          <a:stretch>
            <a:fillRect/>
          </a:stretch>
        </p:blipFill>
        <p:spPr>
          <a:xfrm>
            <a:off x="107504" y="1191810"/>
            <a:ext cx="1883296" cy="1883296"/>
          </a:xfrm>
          <a:prstGeom prst="rect">
            <a:avLst/>
          </a:prstGeom>
        </p:spPr>
      </p:pic>
    </p:spTree>
    <p:extLst>
      <p:ext uri="{BB962C8B-B14F-4D97-AF65-F5344CB8AC3E}">
        <p14:creationId xmlns:p14="http://schemas.microsoft.com/office/powerpoint/2010/main" val="2632510580"/>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53" presetClass="entr" presetSubtype="52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750" fill="hold"/>
                                        <p:tgtEl>
                                          <p:spTgt spid="3"/>
                                        </p:tgtEl>
                                        <p:attrNameLst>
                                          <p:attrName>ppt_w</p:attrName>
                                        </p:attrNameLst>
                                      </p:cBhvr>
                                      <p:tavLst>
                                        <p:tav tm="0">
                                          <p:val>
                                            <p:fltVal val="0"/>
                                          </p:val>
                                        </p:tav>
                                        <p:tav tm="100000">
                                          <p:val>
                                            <p:strVal val="#ppt_w"/>
                                          </p:val>
                                        </p:tav>
                                      </p:tavLst>
                                    </p:anim>
                                    <p:anim calcmode="lin" valueType="num">
                                      <p:cBhvr>
                                        <p:cTn id="12" dur="750" fill="hold"/>
                                        <p:tgtEl>
                                          <p:spTgt spid="3"/>
                                        </p:tgtEl>
                                        <p:attrNameLst>
                                          <p:attrName>ppt_h</p:attrName>
                                        </p:attrNameLst>
                                      </p:cBhvr>
                                      <p:tavLst>
                                        <p:tav tm="0">
                                          <p:val>
                                            <p:fltVal val="0"/>
                                          </p:val>
                                        </p:tav>
                                        <p:tav tm="100000">
                                          <p:val>
                                            <p:strVal val="#ppt_h"/>
                                          </p:val>
                                        </p:tav>
                                      </p:tavLst>
                                    </p:anim>
                                    <p:animEffect transition="in" filter="fade">
                                      <p:cBhvr>
                                        <p:cTn id="13" dur="750"/>
                                        <p:tgtEl>
                                          <p:spTgt spid="3"/>
                                        </p:tgtEl>
                                      </p:cBhvr>
                                    </p:animEffect>
                                    <p:anim calcmode="lin" valueType="num">
                                      <p:cBhvr>
                                        <p:cTn id="14" dur="750" fill="hold"/>
                                        <p:tgtEl>
                                          <p:spTgt spid="3"/>
                                        </p:tgtEl>
                                        <p:attrNameLst>
                                          <p:attrName>ppt_x</p:attrName>
                                        </p:attrNameLst>
                                      </p:cBhvr>
                                      <p:tavLst>
                                        <p:tav tm="0">
                                          <p:val>
                                            <p:fltVal val="0.5"/>
                                          </p:val>
                                        </p:tav>
                                        <p:tav tm="100000">
                                          <p:val>
                                            <p:strVal val="#ppt_x"/>
                                          </p:val>
                                        </p:tav>
                                      </p:tavLst>
                                    </p:anim>
                                    <p:anim calcmode="lin" valueType="num">
                                      <p:cBhvr>
                                        <p:cTn id="15" dur="750" fill="hold"/>
                                        <p:tgtEl>
                                          <p:spTgt spid="3"/>
                                        </p:tgtEl>
                                        <p:attrNameLst>
                                          <p:attrName>ppt_y</p:attrName>
                                        </p:attrNameLst>
                                      </p:cBhvr>
                                      <p:tavLst>
                                        <p:tav tm="0">
                                          <p:val>
                                            <p:fltVal val="0.5"/>
                                          </p:val>
                                        </p:tav>
                                        <p:tav tm="100000">
                                          <p:val>
                                            <p:strVal val="#ppt_y"/>
                                          </p:val>
                                        </p:tav>
                                      </p:tavLst>
                                    </p:anim>
                                  </p:childTnLst>
                                </p:cTn>
                              </p:par>
                            </p:childTnLst>
                          </p:cTn>
                        </p:par>
                        <p:par>
                          <p:cTn id="16" fill="hold">
                            <p:stCondLst>
                              <p:cond delay="1250"/>
                            </p:stCondLst>
                            <p:childTnLst>
                              <p:par>
                                <p:cTn id="17" presetID="53" presetClass="entr" presetSubtype="528"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750" fill="hold"/>
                                        <p:tgtEl>
                                          <p:spTgt spid="4"/>
                                        </p:tgtEl>
                                        <p:attrNameLst>
                                          <p:attrName>ppt_w</p:attrName>
                                        </p:attrNameLst>
                                      </p:cBhvr>
                                      <p:tavLst>
                                        <p:tav tm="0">
                                          <p:val>
                                            <p:fltVal val="0"/>
                                          </p:val>
                                        </p:tav>
                                        <p:tav tm="100000">
                                          <p:val>
                                            <p:strVal val="#ppt_w"/>
                                          </p:val>
                                        </p:tav>
                                      </p:tavLst>
                                    </p:anim>
                                    <p:anim calcmode="lin" valueType="num">
                                      <p:cBhvr>
                                        <p:cTn id="20" dur="750" fill="hold"/>
                                        <p:tgtEl>
                                          <p:spTgt spid="4"/>
                                        </p:tgtEl>
                                        <p:attrNameLst>
                                          <p:attrName>ppt_h</p:attrName>
                                        </p:attrNameLst>
                                      </p:cBhvr>
                                      <p:tavLst>
                                        <p:tav tm="0">
                                          <p:val>
                                            <p:fltVal val="0"/>
                                          </p:val>
                                        </p:tav>
                                        <p:tav tm="100000">
                                          <p:val>
                                            <p:strVal val="#ppt_h"/>
                                          </p:val>
                                        </p:tav>
                                      </p:tavLst>
                                    </p:anim>
                                    <p:animEffect transition="in" filter="fade">
                                      <p:cBhvr>
                                        <p:cTn id="21" dur="750"/>
                                        <p:tgtEl>
                                          <p:spTgt spid="4"/>
                                        </p:tgtEl>
                                      </p:cBhvr>
                                    </p:animEffect>
                                    <p:anim calcmode="lin" valueType="num">
                                      <p:cBhvr>
                                        <p:cTn id="22" dur="750" fill="hold"/>
                                        <p:tgtEl>
                                          <p:spTgt spid="4"/>
                                        </p:tgtEl>
                                        <p:attrNameLst>
                                          <p:attrName>ppt_x</p:attrName>
                                        </p:attrNameLst>
                                      </p:cBhvr>
                                      <p:tavLst>
                                        <p:tav tm="0">
                                          <p:val>
                                            <p:fltVal val="0.5"/>
                                          </p:val>
                                        </p:tav>
                                        <p:tav tm="100000">
                                          <p:val>
                                            <p:strVal val="#ppt_x"/>
                                          </p:val>
                                        </p:tav>
                                      </p:tavLst>
                                    </p:anim>
                                    <p:anim calcmode="lin" valueType="num">
                                      <p:cBhvr>
                                        <p:cTn id="23" dur="750" fill="hold"/>
                                        <p:tgtEl>
                                          <p:spTgt spid="4"/>
                                        </p:tgtEl>
                                        <p:attrNameLst>
                                          <p:attrName>ppt_y</p:attrName>
                                        </p:attrNameLst>
                                      </p:cBhvr>
                                      <p:tavLst>
                                        <p:tav tm="0">
                                          <p:val>
                                            <p:fltVal val="0.5"/>
                                          </p:val>
                                        </p:tav>
                                        <p:tav tm="100000">
                                          <p:val>
                                            <p:strVal val="#ppt_y"/>
                                          </p:val>
                                        </p:tav>
                                      </p:tavLst>
                                    </p:anim>
                                  </p:childTnLst>
                                </p:cTn>
                              </p:par>
                            </p:childTnLst>
                          </p:cTn>
                        </p:par>
                        <p:par>
                          <p:cTn id="24" fill="hold">
                            <p:stCondLst>
                              <p:cond delay="2000"/>
                            </p:stCondLst>
                            <p:childTnLst>
                              <p:par>
                                <p:cTn id="25" presetID="45" presetClass="entr" presetSubtype="0"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250"/>
                                        <p:tgtEl>
                                          <p:spTgt spid="7"/>
                                        </p:tgtEl>
                                      </p:cBhvr>
                                    </p:animEffect>
                                    <p:anim calcmode="lin" valueType="num">
                                      <p:cBhvr>
                                        <p:cTn id="28" dur="1250" fill="hold"/>
                                        <p:tgtEl>
                                          <p:spTgt spid="7"/>
                                        </p:tgtEl>
                                        <p:attrNameLst>
                                          <p:attrName>ppt_w</p:attrName>
                                        </p:attrNameLst>
                                      </p:cBhvr>
                                      <p:tavLst>
                                        <p:tav tm="0" fmla="#ppt_w*sin(2.5*pi*$)">
                                          <p:val>
                                            <p:fltVal val="0"/>
                                          </p:val>
                                        </p:tav>
                                        <p:tav tm="100000">
                                          <p:val>
                                            <p:fltVal val="1"/>
                                          </p:val>
                                        </p:tav>
                                      </p:tavLst>
                                    </p:anim>
                                    <p:anim calcmode="lin" valueType="num">
                                      <p:cBhvr>
                                        <p:cTn id="29" dur="1250" fill="hold"/>
                                        <p:tgtEl>
                                          <p:spTgt spid="7"/>
                                        </p:tgtEl>
                                        <p:attrNameLst>
                                          <p:attrName>ppt_h</p:attrName>
                                        </p:attrNameLst>
                                      </p:cBhvr>
                                      <p:tavLst>
                                        <p:tav tm="0">
                                          <p:val>
                                            <p:strVal val="#ppt_h"/>
                                          </p:val>
                                        </p:tav>
                                        <p:tav tm="100000">
                                          <p:val>
                                            <p:strVal val="#ppt_h"/>
                                          </p:val>
                                        </p:tav>
                                      </p:tavLst>
                                    </p:anim>
                                  </p:childTnLst>
                                </p:cTn>
                              </p:par>
                            </p:childTnLst>
                          </p:cTn>
                        </p:par>
                        <p:par>
                          <p:cTn id="30" fill="hold">
                            <p:stCondLst>
                              <p:cond delay="3250"/>
                            </p:stCondLst>
                            <p:childTnLst>
                              <p:par>
                                <p:cTn id="31" presetID="31"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1000" fill="hold"/>
                                        <p:tgtEl>
                                          <p:spTgt spid="8"/>
                                        </p:tgtEl>
                                        <p:attrNameLst>
                                          <p:attrName>ppt_w</p:attrName>
                                        </p:attrNameLst>
                                      </p:cBhvr>
                                      <p:tavLst>
                                        <p:tav tm="0">
                                          <p:val>
                                            <p:fltVal val="0"/>
                                          </p:val>
                                        </p:tav>
                                        <p:tav tm="100000">
                                          <p:val>
                                            <p:strVal val="#ppt_w"/>
                                          </p:val>
                                        </p:tav>
                                      </p:tavLst>
                                    </p:anim>
                                    <p:anim calcmode="lin" valueType="num">
                                      <p:cBhvr>
                                        <p:cTn id="34" dur="1000" fill="hold"/>
                                        <p:tgtEl>
                                          <p:spTgt spid="8"/>
                                        </p:tgtEl>
                                        <p:attrNameLst>
                                          <p:attrName>ppt_h</p:attrName>
                                        </p:attrNameLst>
                                      </p:cBhvr>
                                      <p:tavLst>
                                        <p:tav tm="0">
                                          <p:val>
                                            <p:fltVal val="0"/>
                                          </p:val>
                                        </p:tav>
                                        <p:tav tm="100000">
                                          <p:val>
                                            <p:strVal val="#ppt_h"/>
                                          </p:val>
                                        </p:tav>
                                      </p:tavLst>
                                    </p:anim>
                                    <p:anim calcmode="lin" valueType="num">
                                      <p:cBhvr>
                                        <p:cTn id="35" dur="1000" fill="hold"/>
                                        <p:tgtEl>
                                          <p:spTgt spid="8"/>
                                        </p:tgtEl>
                                        <p:attrNameLst>
                                          <p:attrName>style.rotation</p:attrName>
                                        </p:attrNameLst>
                                      </p:cBhvr>
                                      <p:tavLst>
                                        <p:tav tm="0">
                                          <p:val>
                                            <p:fltVal val="90"/>
                                          </p:val>
                                        </p:tav>
                                        <p:tav tm="100000">
                                          <p:val>
                                            <p:fltVal val="0"/>
                                          </p:val>
                                        </p:tav>
                                      </p:tavLst>
                                    </p:anim>
                                    <p:animEffect transition="in" filter="fade">
                                      <p:cBhvr>
                                        <p:cTn id="36" dur="1000"/>
                                        <p:tgtEl>
                                          <p:spTgt spid="8"/>
                                        </p:tgtEl>
                                      </p:cBhvr>
                                    </p:animEffect>
                                  </p:childTnLst>
                                </p:cTn>
                              </p:par>
                              <p:par>
                                <p:cTn id="37" presetID="31" presetClass="entr" presetSubtype="0" fill="hold" nodeType="withEffect">
                                  <p:stCondLst>
                                    <p:cond delay="1000"/>
                                  </p:stCondLst>
                                  <p:childTnLst>
                                    <p:set>
                                      <p:cBhvr>
                                        <p:cTn id="38" dur="1" fill="hold">
                                          <p:stCondLst>
                                            <p:cond delay="0"/>
                                          </p:stCondLst>
                                        </p:cTn>
                                        <p:tgtEl>
                                          <p:spTgt spid="5"/>
                                        </p:tgtEl>
                                        <p:attrNameLst>
                                          <p:attrName>style.visibility</p:attrName>
                                        </p:attrNameLst>
                                      </p:cBhvr>
                                      <p:to>
                                        <p:strVal val="visible"/>
                                      </p:to>
                                    </p:set>
                                    <p:anim calcmode="lin" valueType="num">
                                      <p:cBhvr>
                                        <p:cTn id="39" dur="1000" fill="hold"/>
                                        <p:tgtEl>
                                          <p:spTgt spid="5"/>
                                        </p:tgtEl>
                                        <p:attrNameLst>
                                          <p:attrName>ppt_w</p:attrName>
                                        </p:attrNameLst>
                                      </p:cBhvr>
                                      <p:tavLst>
                                        <p:tav tm="0">
                                          <p:val>
                                            <p:fltVal val="0"/>
                                          </p:val>
                                        </p:tav>
                                        <p:tav tm="100000">
                                          <p:val>
                                            <p:strVal val="#ppt_w"/>
                                          </p:val>
                                        </p:tav>
                                      </p:tavLst>
                                    </p:anim>
                                    <p:anim calcmode="lin" valueType="num">
                                      <p:cBhvr>
                                        <p:cTn id="40" dur="1000" fill="hold"/>
                                        <p:tgtEl>
                                          <p:spTgt spid="5"/>
                                        </p:tgtEl>
                                        <p:attrNameLst>
                                          <p:attrName>ppt_h</p:attrName>
                                        </p:attrNameLst>
                                      </p:cBhvr>
                                      <p:tavLst>
                                        <p:tav tm="0">
                                          <p:val>
                                            <p:fltVal val="0"/>
                                          </p:val>
                                        </p:tav>
                                        <p:tav tm="100000">
                                          <p:val>
                                            <p:strVal val="#ppt_h"/>
                                          </p:val>
                                        </p:tav>
                                      </p:tavLst>
                                    </p:anim>
                                    <p:anim calcmode="lin" valueType="num">
                                      <p:cBhvr>
                                        <p:cTn id="41" dur="1000" fill="hold"/>
                                        <p:tgtEl>
                                          <p:spTgt spid="5"/>
                                        </p:tgtEl>
                                        <p:attrNameLst>
                                          <p:attrName>style.rotation</p:attrName>
                                        </p:attrNameLst>
                                      </p:cBhvr>
                                      <p:tavLst>
                                        <p:tav tm="0">
                                          <p:val>
                                            <p:fltVal val="90"/>
                                          </p:val>
                                        </p:tav>
                                        <p:tav tm="100000">
                                          <p:val>
                                            <p:fltVal val="0"/>
                                          </p:val>
                                        </p:tav>
                                      </p:tavLst>
                                    </p:anim>
                                    <p:animEffect transition="in" filter="fade">
                                      <p:cBhvr>
                                        <p:cTn id="42" dur="1000"/>
                                        <p:tgtEl>
                                          <p:spTgt spid="5"/>
                                        </p:tgtEl>
                                      </p:cBhvr>
                                    </p:animEffect>
                                  </p:childTnLst>
                                </p:cTn>
                              </p:par>
                            </p:childTnLst>
                          </p:cTn>
                        </p:par>
                        <p:par>
                          <p:cTn id="43" fill="hold">
                            <p:stCondLst>
                              <p:cond delay="5250"/>
                            </p:stCondLst>
                            <p:childTnLst>
                              <p:par>
                                <p:cTn id="44" presetID="16" presetClass="entr" presetSubtype="21" fill="hold" nodeType="after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barn(inVertical)">
                                      <p:cBhvr>
                                        <p:cTn id="46" dur="1000"/>
                                        <p:tgtEl>
                                          <p:spTgt spid="9"/>
                                        </p:tgtEl>
                                      </p:cBhvr>
                                    </p:animEffect>
                                  </p:childTnLst>
                                </p:cTn>
                              </p:par>
                            </p:childTnLst>
                          </p:cTn>
                        </p:par>
                        <p:par>
                          <p:cTn id="47" fill="hold">
                            <p:stCondLst>
                              <p:cond delay="6250"/>
                            </p:stCondLst>
                            <p:childTnLst>
                              <p:par>
                                <p:cTn id="48" presetID="10" presetClass="entr" presetSubtype="0" fill="hold" nodeType="after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83968" y="476672"/>
            <a:ext cx="1176925" cy="523220"/>
          </a:xfrm>
          <a:prstGeom prst="rect">
            <a:avLst/>
          </a:prstGeom>
          <a:noFill/>
        </p:spPr>
        <p:txBody>
          <a:bodyPr wrap="none" rtlCol="0">
            <a:spAutoFit/>
          </a:bodyPr>
          <a:lstStyle/>
          <a:p>
            <a:r>
              <a:rPr lang="en-US" sz="2800" dirty="0" smtClean="0">
                <a:solidFill>
                  <a:srgbClr val="0070C0"/>
                </a:solidFill>
                <a:latin typeface="Comic Sans MS" pitchFamily="66" charset="0"/>
              </a:rPr>
              <a:t>Power</a:t>
            </a:r>
            <a:endParaRPr lang="uk-UA" sz="2800" dirty="0">
              <a:solidFill>
                <a:srgbClr val="0070C0"/>
              </a:solidFill>
              <a:latin typeface="Comic Sans MS" pitchFamily="66" charset="0"/>
            </a:endParaRPr>
          </a:p>
        </p:txBody>
      </p:sp>
      <p:sp>
        <p:nvSpPr>
          <p:cNvPr id="3" name="TextBox 2"/>
          <p:cNvSpPr txBox="1"/>
          <p:nvPr/>
        </p:nvSpPr>
        <p:spPr>
          <a:xfrm>
            <a:off x="1475656" y="999892"/>
            <a:ext cx="7560840" cy="707886"/>
          </a:xfrm>
          <a:prstGeom prst="rect">
            <a:avLst/>
          </a:prstGeom>
          <a:noFill/>
        </p:spPr>
        <p:txBody>
          <a:bodyPr wrap="square" rtlCol="0">
            <a:spAutoFit/>
          </a:bodyPr>
          <a:lstStyle/>
          <a:p>
            <a:r>
              <a:rPr lang="en-US" sz="2000" dirty="0">
                <a:solidFill>
                  <a:srgbClr val="0070C0"/>
                </a:solidFill>
                <a:latin typeface="Comic Sans MS" pitchFamily="66" charset="0"/>
              </a:rPr>
              <a:t>A</a:t>
            </a:r>
            <a:r>
              <a:rPr lang="en-US" sz="2000" dirty="0" smtClean="0">
                <a:solidFill>
                  <a:srgbClr val="0070C0"/>
                </a:solidFill>
                <a:latin typeface="Comic Sans MS" pitchFamily="66" charset="0"/>
              </a:rPr>
              <a:t>s </a:t>
            </a:r>
            <a:r>
              <a:rPr lang="en-US" sz="2000" dirty="0">
                <a:solidFill>
                  <a:srgbClr val="0070C0"/>
                </a:solidFill>
                <a:latin typeface="Comic Sans MS" pitchFamily="66" charset="0"/>
              </a:rPr>
              <a:t>the power source system, I suggest using a cast-iron-phosphate batteries, as they have several advantages:</a:t>
            </a:r>
            <a:endParaRPr lang="uk-UA" sz="2000" dirty="0">
              <a:solidFill>
                <a:srgbClr val="0070C0"/>
              </a:solidFill>
              <a:latin typeface="Comic Sans MS" pitchFamily="66" charset="0"/>
            </a:endParaRPr>
          </a:p>
        </p:txBody>
      </p:sp>
      <p:sp>
        <p:nvSpPr>
          <p:cNvPr id="4" name="TextBox 3"/>
          <p:cNvSpPr txBox="1"/>
          <p:nvPr/>
        </p:nvSpPr>
        <p:spPr>
          <a:xfrm>
            <a:off x="2652581" y="1916832"/>
            <a:ext cx="5616624" cy="2308324"/>
          </a:xfrm>
          <a:prstGeom prst="rect">
            <a:avLst/>
          </a:prstGeom>
          <a:noFill/>
        </p:spPr>
        <p:txBody>
          <a:bodyPr wrap="square" rtlCol="0">
            <a:spAutoFit/>
          </a:bodyPr>
          <a:lstStyle/>
          <a:p>
            <a:r>
              <a:rPr lang="en-US" dirty="0">
                <a:solidFill>
                  <a:schemeClr val="accent1">
                    <a:lumMod val="75000"/>
                  </a:schemeClr>
                </a:solidFill>
                <a:latin typeface="Comic Sans MS" pitchFamily="66" charset="0"/>
              </a:rPr>
              <a:t>+ Do not fear the cold;</a:t>
            </a:r>
          </a:p>
          <a:p>
            <a:r>
              <a:rPr lang="en-US" dirty="0">
                <a:solidFill>
                  <a:schemeClr val="accent1">
                    <a:lumMod val="75000"/>
                  </a:schemeClr>
                </a:solidFill>
                <a:latin typeface="Comic Sans MS" pitchFamily="66" charset="0"/>
              </a:rPr>
              <a:t>+ Is not a fire hazard;</a:t>
            </a:r>
          </a:p>
          <a:p>
            <a:r>
              <a:rPr lang="en-US" dirty="0" smtClean="0">
                <a:solidFill>
                  <a:schemeClr val="accent1">
                    <a:lumMod val="75000"/>
                  </a:schemeClr>
                </a:solidFill>
                <a:latin typeface="Comic Sans MS" pitchFamily="66" charset="0"/>
              </a:rPr>
              <a:t>+ </a:t>
            </a:r>
            <a:r>
              <a:rPr lang="en-US" dirty="0">
                <a:solidFill>
                  <a:schemeClr val="accent1">
                    <a:lumMod val="75000"/>
                  </a:schemeClr>
                </a:solidFill>
                <a:latin typeface="Comic Sans MS" pitchFamily="66" charset="0"/>
              </a:rPr>
              <a:t>Give currents of up to 50 C;</a:t>
            </a:r>
          </a:p>
          <a:p>
            <a:r>
              <a:rPr lang="en-US" dirty="0" smtClean="0">
                <a:solidFill>
                  <a:schemeClr val="accent1">
                    <a:lumMod val="75000"/>
                  </a:schemeClr>
                </a:solidFill>
                <a:latin typeface="Comic Sans MS" pitchFamily="66" charset="0"/>
              </a:rPr>
              <a:t>+ </a:t>
            </a:r>
            <a:r>
              <a:rPr lang="en-US" dirty="0">
                <a:solidFill>
                  <a:schemeClr val="accent1">
                    <a:lumMod val="75000"/>
                  </a:schemeClr>
                </a:solidFill>
                <a:latin typeface="Comic Sans MS" pitchFamily="66" charset="0"/>
              </a:rPr>
              <a:t>Can be charged with high current for 15 minutes;?</a:t>
            </a:r>
          </a:p>
          <a:p>
            <a:r>
              <a:rPr lang="en-US" dirty="0">
                <a:solidFill>
                  <a:schemeClr val="accent1">
                    <a:lumMod val="75000"/>
                  </a:schemeClr>
                </a:solidFill>
                <a:latin typeface="Comic Sans MS" pitchFamily="66" charset="0"/>
              </a:rPr>
              <a:t>+ Have a huge number of charge-discharge cycles (2000-8000 before losing 20% of capacity</a:t>
            </a:r>
            <a:r>
              <a:rPr lang="en-US" dirty="0" smtClean="0">
                <a:solidFill>
                  <a:schemeClr val="accent1">
                    <a:lumMod val="75000"/>
                  </a:schemeClr>
                </a:solidFill>
                <a:latin typeface="Comic Sans MS" pitchFamily="66" charset="0"/>
              </a:rPr>
              <a:t>);</a:t>
            </a:r>
            <a:endParaRPr lang="en-US" dirty="0">
              <a:solidFill>
                <a:schemeClr val="accent1">
                  <a:lumMod val="75000"/>
                </a:schemeClr>
              </a:solidFill>
              <a:latin typeface="Comic Sans MS" pitchFamily="66" charset="0"/>
            </a:endParaRPr>
          </a:p>
          <a:p>
            <a:r>
              <a:rPr lang="en-US" dirty="0">
                <a:solidFill>
                  <a:schemeClr val="accent1">
                    <a:lumMod val="75000"/>
                  </a:schemeClr>
                </a:solidFill>
                <a:latin typeface="Comic Sans MS" pitchFamily="66" charset="0"/>
              </a:rPr>
              <a:t>+ Virtually no capacity loss during storage.</a:t>
            </a:r>
            <a:endParaRPr lang="uk-UA" dirty="0">
              <a:solidFill>
                <a:schemeClr val="accent1">
                  <a:lumMod val="75000"/>
                </a:schemeClr>
              </a:solidFill>
              <a:latin typeface="Comic Sans MS" pitchFamily="66" charset="0"/>
            </a:endParaRPr>
          </a:p>
        </p:txBody>
      </p:sp>
      <p:pic>
        <p:nvPicPr>
          <p:cNvPr id="5" name="Рисунок 4"/>
          <p:cNvPicPr>
            <a:picLocks noChangeAspect="1"/>
          </p:cNvPicPr>
          <p:nvPr/>
        </p:nvPicPr>
        <p:blipFill>
          <a:blip r:embed="rId2" cstate="print">
            <a:extLst>
              <a:ext uri="{BEBA8EAE-BF5A-486C-A8C5-ECC9F3942E4B}">
                <a14:imgProps xmlns:a14="http://schemas.microsoft.com/office/drawing/2010/main">
                  <a14:imgLayer r:embed="rId3">
                    <a14:imgEffect>
                      <a14:backgroundRemoval t="13088" b="85072" l="1757" r="93852"/>
                    </a14:imgEffect>
                  </a14:imgLayer>
                </a14:imgProps>
              </a:ext>
              <a:ext uri="{28A0092B-C50C-407E-A947-70E740481C1C}">
                <a14:useLocalDpi xmlns:a14="http://schemas.microsoft.com/office/drawing/2010/main" val="0"/>
              </a:ext>
            </a:extLst>
          </a:blip>
          <a:stretch>
            <a:fillRect/>
          </a:stretch>
        </p:blipFill>
        <p:spPr>
          <a:xfrm>
            <a:off x="4211960" y="4509120"/>
            <a:ext cx="3096344" cy="1899765"/>
          </a:xfrm>
          <a:prstGeom prst="rect">
            <a:avLst/>
          </a:prstGeom>
        </p:spPr>
      </p:pic>
      <p:pic>
        <p:nvPicPr>
          <p:cNvPr id="6" name="Рисунок 5"/>
          <p:cNvPicPr>
            <a:picLocks noChangeAspect="1"/>
          </p:cNvPicPr>
          <p:nvPr/>
        </p:nvPicPr>
        <p:blipFill>
          <a:blip r:embed="rId4">
            <a:extLst>
              <a:ext uri="{BEBA8EAE-BF5A-486C-A8C5-ECC9F3942E4B}">
                <a14:imgProps xmlns:a14="http://schemas.microsoft.com/office/drawing/2010/main">
                  <a14:imgLayer r:embed="rId5">
                    <a14:imgEffect>
                      <a14:backgroundRemoval t="3516" b="96703" l="9211" r="89474">
                        <a14:foregroundMark x1="77632" y1="19780" x2="76974" y2="23736"/>
                      </a14:backgroundRemoval>
                    </a14:imgEffect>
                  </a14:imgLayer>
                </a14:imgProps>
              </a:ext>
              <a:ext uri="{28A0092B-C50C-407E-A947-70E740481C1C}">
                <a14:useLocalDpi xmlns:a14="http://schemas.microsoft.com/office/drawing/2010/main" val="0"/>
              </a:ext>
            </a:extLst>
          </a:blip>
          <a:stretch>
            <a:fillRect/>
          </a:stretch>
        </p:blipFill>
        <p:spPr>
          <a:xfrm>
            <a:off x="575556" y="1332751"/>
            <a:ext cx="1800200" cy="5388758"/>
          </a:xfrm>
          <a:prstGeom prst="rect">
            <a:avLst/>
          </a:prstGeom>
        </p:spPr>
      </p:pic>
    </p:spTree>
    <p:extLst>
      <p:ext uri="{BB962C8B-B14F-4D97-AF65-F5344CB8AC3E}">
        <p14:creationId xmlns:p14="http://schemas.microsoft.com/office/powerpoint/2010/main" val="90714012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750"/>
                                        <p:tgtEl>
                                          <p:spTgt spid="3"/>
                                        </p:tgtEl>
                                      </p:cBhvr>
                                    </p:animEffect>
                                  </p:childTnLst>
                                </p:cTn>
                              </p:par>
                            </p:childTnLst>
                          </p:cTn>
                        </p:par>
                        <p:par>
                          <p:cTn id="8" fill="hold">
                            <p:stCondLst>
                              <p:cond delay="75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1000"/>
                                        <p:tgtEl>
                                          <p:spTgt spid="4"/>
                                        </p:tgtEl>
                                      </p:cBhvr>
                                    </p:animEffect>
                                  </p:childTnLst>
                                </p:cTn>
                              </p:par>
                            </p:childTnLst>
                          </p:cTn>
                        </p:par>
                        <p:par>
                          <p:cTn id="12" fill="hold">
                            <p:stCondLst>
                              <p:cond delay="175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750"/>
                                        <p:tgtEl>
                                          <p:spTgt spid="5"/>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ctrTitle"/>
          </p:nvPr>
        </p:nvSpPr>
        <p:spPr>
          <a:xfrm>
            <a:off x="2339752" y="2204864"/>
            <a:ext cx="7175351" cy="1793167"/>
          </a:xfrm>
        </p:spPr>
        <p:txBody>
          <a:bodyPr/>
          <a:lstStyle/>
          <a:p>
            <a:pPr marL="182880" indent="0">
              <a:buNone/>
            </a:pPr>
            <a:r>
              <a:rPr lang="en-US" sz="6600" dirty="0" smtClean="0">
                <a:solidFill>
                  <a:srgbClr val="002060"/>
                </a:solidFill>
                <a:latin typeface="Comic Sans MS" pitchFamily="66" charset="0"/>
              </a:rPr>
              <a:t>The end</a:t>
            </a:r>
            <a:endParaRPr lang="uk-UA" sz="6600" dirty="0">
              <a:solidFill>
                <a:srgbClr val="002060"/>
              </a:solidFill>
              <a:latin typeface="Comic Sans MS" pitchFamily="66" charset="0"/>
            </a:endParaRPr>
          </a:p>
        </p:txBody>
      </p:sp>
      <p:sp>
        <p:nvSpPr>
          <p:cNvPr id="4" name="TextBox 3"/>
          <p:cNvSpPr txBox="1"/>
          <p:nvPr/>
        </p:nvSpPr>
        <p:spPr>
          <a:xfrm>
            <a:off x="1115616" y="5733256"/>
            <a:ext cx="7043916" cy="830997"/>
          </a:xfrm>
          <a:prstGeom prst="rect">
            <a:avLst/>
          </a:prstGeom>
          <a:noFill/>
        </p:spPr>
        <p:txBody>
          <a:bodyPr wrap="none" rtlCol="0">
            <a:spAutoFit/>
          </a:bodyPr>
          <a:lstStyle/>
          <a:p>
            <a:r>
              <a:rPr lang="de-AT" sz="4800" i="1" dirty="0" err="1">
                <a:solidFill>
                  <a:srgbClr val="002060"/>
                </a:solidFill>
                <a:effectLst>
                  <a:outerShdw blurRad="38100" dist="38100" dir="2700000" algn="tl">
                    <a:srgbClr val="000000">
                      <a:alpha val="43137"/>
                    </a:srgbClr>
                  </a:outerShdw>
                </a:effectLst>
                <a:latin typeface="Comic Sans MS" pitchFamily="66" charset="0"/>
              </a:rPr>
              <a:t>Thank</a:t>
            </a:r>
            <a:r>
              <a:rPr lang="de-AT" sz="4800" i="1" dirty="0">
                <a:solidFill>
                  <a:srgbClr val="002060"/>
                </a:solidFill>
                <a:effectLst>
                  <a:outerShdw blurRad="38100" dist="38100" dir="2700000" algn="tl">
                    <a:srgbClr val="000000">
                      <a:alpha val="43137"/>
                    </a:srgbClr>
                  </a:outerShdw>
                </a:effectLst>
                <a:latin typeface="Comic Sans MS" pitchFamily="66" charset="0"/>
              </a:rPr>
              <a:t> </a:t>
            </a:r>
            <a:r>
              <a:rPr lang="de-AT" sz="4800" i="1" dirty="0" err="1">
                <a:solidFill>
                  <a:srgbClr val="002060"/>
                </a:solidFill>
                <a:effectLst>
                  <a:outerShdw blurRad="38100" dist="38100" dir="2700000" algn="tl">
                    <a:srgbClr val="000000">
                      <a:alpha val="43137"/>
                    </a:srgbClr>
                  </a:outerShdw>
                </a:effectLst>
                <a:latin typeface="Comic Sans MS" pitchFamily="66" charset="0"/>
              </a:rPr>
              <a:t>you</a:t>
            </a:r>
            <a:r>
              <a:rPr lang="de-AT" sz="4800" i="1" dirty="0">
                <a:solidFill>
                  <a:srgbClr val="002060"/>
                </a:solidFill>
                <a:effectLst>
                  <a:outerShdw blurRad="38100" dist="38100" dir="2700000" algn="tl">
                    <a:srgbClr val="000000">
                      <a:alpha val="43137"/>
                    </a:srgbClr>
                  </a:outerShdw>
                </a:effectLst>
                <a:latin typeface="Comic Sans MS" pitchFamily="66" charset="0"/>
              </a:rPr>
              <a:t> </a:t>
            </a:r>
            <a:r>
              <a:rPr lang="de-AT" sz="4800" i="1" dirty="0" err="1">
                <a:solidFill>
                  <a:srgbClr val="002060"/>
                </a:solidFill>
                <a:effectLst>
                  <a:outerShdw blurRad="38100" dist="38100" dir="2700000" algn="tl">
                    <a:srgbClr val="000000">
                      <a:alpha val="43137"/>
                    </a:srgbClr>
                  </a:outerShdw>
                </a:effectLst>
                <a:latin typeface="Comic Sans MS" pitchFamily="66" charset="0"/>
              </a:rPr>
              <a:t>for</a:t>
            </a:r>
            <a:r>
              <a:rPr lang="de-AT" sz="4800" i="1" dirty="0">
                <a:solidFill>
                  <a:srgbClr val="002060"/>
                </a:solidFill>
                <a:effectLst>
                  <a:outerShdw blurRad="38100" dist="38100" dir="2700000" algn="tl">
                    <a:srgbClr val="000000">
                      <a:alpha val="43137"/>
                    </a:srgbClr>
                  </a:outerShdw>
                </a:effectLst>
                <a:latin typeface="Comic Sans MS" pitchFamily="66" charset="0"/>
              </a:rPr>
              <a:t> </a:t>
            </a:r>
            <a:r>
              <a:rPr lang="de-AT" sz="4800" i="1" dirty="0" err="1">
                <a:solidFill>
                  <a:srgbClr val="002060"/>
                </a:solidFill>
                <a:effectLst>
                  <a:outerShdw blurRad="38100" dist="38100" dir="2700000" algn="tl">
                    <a:srgbClr val="000000">
                      <a:alpha val="43137"/>
                    </a:srgbClr>
                  </a:outerShdw>
                </a:effectLst>
                <a:latin typeface="Comic Sans MS" pitchFamily="66" charset="0"/>
              </a:rPr>
              <a:t>attention</a:t>
            </a:r>
            <a:endParaRPr lang="uk-UA" sz="4800" i="1" dirty="0">
              <a:solidFill>
                <a:srgbClr val="002060"/>
              </a:solidFill>
              <a:effectLst>
                <a:outerShdw blurRad="38100" dist="38100" dir="2700000" algn="tl">
                  <a:srgbClr val="000000">
                    <a:alpha val="43137"/>
                  </a:srgbClr>
                </a:outerShdw>
              </a:effectLst>
              <a:latin typeface="Comic Sans MS" pitchFamily="66" charset="0"/>
            </a:endParaRPr>
          </a:p>
        </p:txBody>
      </p:sp>
    </p:spTree>
    <p:extLst>
      <p:ext uri="{BB962C8B-B14F-4D97-AF65-F5344CB8AC3E}">
        <p14:creationId xmlns:p14="http://schemas.microsoft.com/office/powerpoint/2010/main" val="4062485711"/>
      </p:ext>
    </p:extLst>
  </p:cSld>
  <p:clrMapOvr>
    <a:masterClrMapping/>
  </p:clrMapOvr>
  <mc:AlternateContent xmlns:mc="http://schemas.openxmlformats.org/markup-compatibility/2006" xmlns:p14="http://schemas.microsoft.com/office/powerpoint/2010/main">
    <mc:Choice Requires="p14">
      <p:transition spd="slow" p14:dur="175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32" presetClass="emph" presetSubtype="0" fill="hold" grpId="0" nodeType="afterEffect">
                                  <p:stCondLst>
                                    <p:cond delay="0"/>
                                  </p:stCondLst>
                                  <p:childTnLst>
                                    <p:animRot by="120000">
                                      <p:cBhvr>
                                        <p:cTn id="12" dur="100" fill="hold">
                                          <p:stCondLst>
                                            <p:cond delay="0"/>
                                          </p:stCondLst>
                                        </p:cTn>
                                        <p:tgtEl>
                                          <p:spTgt spid="4"/>
                                        </p:tgtEl>
                                        <p:attrNameLst>
                                          <p:attrName>r</p:attrName>
                                        </p:attrNameLst>
                                      </p:cBhvr>
                                    </p:animRot>
                                    <p:animRot by="-240000">
                                      <p:cBhvr>
                                        <p:cTn id="13" dur="200" fill="hold">
                                          <p:stCondLst>
                                            <p:cond delay="200"/>
                                          </p:stCondLst>
                                        </p:cTn>
                                        <p:tgtEl>
                                          <p:spTgt spid="4"/>
                                        </p:tgtEl>
                                        <p:attrNameLst>
                                          <p:attrName>r</p:attrName>
                                        </p:attrNameLst>
                                      </p:cBhvr>
                                    </p:animRot>
                                    <p:animRot by="240000">
                                      <p:cBhvr>
                                        <p:cTn id="14" dur="200" fill="hold">
                                          <p:stCondLst>
                                            <p:cond delay="400"/>
                                          </p:stCondLst>
                                        </p:cTn>
                                        <p:tgtEl>
                                          <p:spTgt spid="4"/>
                                        </p:tgtEl>
                                        <p:attrNameLst>
                                          <p:attrName>r</p:attrName>
                                        </p:attrNameLst>
                                      </p:cBhvr>
                                    </p:animRot>
                                    <p:animRot by="-240000">
                                      <p:cBhvr>
                                        <p:cTn id="15" dur="200" fill="hold">
                                          <p:stCondLst>
                                            <p:cond delay="600"/>
                                          </p:stCondLst>
                                        </p:cTn>
                                        <p:tgtEl>
                                          <p:spTgt spid="4"/>
                                        </p:tgtEl>
                                        <p:attrNameLst>
                                          <p:attrName>r</p:attrName>
                                        </p:attrNameLst>
                                      </p:cBhvr>
                                    </p:animRot>
                                    <p:animRot by="120000">
                                      <p:cBhvr>
                                        <p:cTn id="16"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extLst>
              <a:ext uri="{BEBA8EAE-BF5A-486C-A8C5-ECC9F3942E4B}">
                <a14:imgProps xmlns:a14="http://schemas.microsoft.com/office/drawing/2010/main">
                  <a14:imgLayer r:embed="rId3">
                    <a14:imgEffect>
                      <a14:backgroundRemoval t="0" b="98990" l="10000" r="96500">
                        <a14:foregroundMark x1="19000" y1="58586" x2="15667" y2="20808"/>
                        <a14:foregroundMark x1="16333" y1="75960" x2="16333" y2="75960"/>
                        <a14:foregroundMark x1="16833" y1="84444" x2="16833" y2="84444"/>
                        <a14:foregroundMark x1="16833" y1="83838" x2="18667" y2="90707"/>
                        <a14:foregroundMark x1="27167" y1="95556" x2="48167" y2="96970"/>
                        <a14:foregroundMark x1="18667" y1="90909" x2="29667" y2="95960"/>
                        <a14:foregroundMark x1="16167" y1="75960" x2="18167" y2="53737"/>
                        <a14:foregroundMark x1="48833" y1="96768" x2="84333" y2="90101"/>
                        <a14:foregroundMark x1="91000" y1="90303" x2="92000" y2="69495"/>
                        <a14:foregroundMark x1="31500" y1="24040" x2="64333" y2="17980"/>
                        <a14:foregroundMark x1="64500" y1="19394" x2="86333" y2="19394"/>
                        <a14:foregroundMark x1="91667" y1="22828" x2="96167" y2="28687"/>
                        <a14:foregroundMark x1="92167" y1="55556" x2="94500" y2="28889"/>
                      </a14:backgroundRemoval>
                    </a14:imgEffect>
                  </a14:imgLayer>
                </a14:imgProps>
              </a:ext>
              <a:ext uri="{28A0092B-C50C-407E-A947-70E740481C1C}">
                <a14:useLocalDpi xmlns:a14="http://schemas.microsoft.com/office/drawing/2010/main" val="0"/>
              </a:ext>
            </a:extLst>
          </a:blip>
          <a:stretch>
            <a:fillRect/>
          </a:stretch>
        </p:blipFill>
        <p:spPr>
          <a:xfrm>
            <a:off x="4860032" y="3381772"/>
            <a:ext cx="4189556" cy="3456384"/>
          </a:xfrm>
          <a:prstGeom prst="rect">
            <a:avLst/>
          </a:prstGeom>
        </p:spPr>
      </p:pic>
      <p:sp>
        <p:nvSpPr>
          <p:cNvPr id="3" name="TextBox 2"/>
          <p:cNvSpPr txBox="1"/>
          <p:nvPr/>
        </p:nvSpPr>
        <p:spPr>
          <a:xfrm>
            <a:off x="827584" y="476672"/>
            <a:ext cx="7920880" cy="3539430"/>
          </a:xfrm>
          <a:prstGeom prst="rect">
            <a:avLst/>
          </a:prstGeom>
          <a:noFill/>
        </p:spPr>
        <p:txBody>
          <a:bodyPr wrap="square" rtlCol="0">
            <a:spAutoFit/>
          </a:bodyPr>
          <a:lstStyle/>
          <a:p>
            <a:r>
              <a:rPr lang="en-US" sz="2800" dirty="0">
                <a:solidFill>
                  <a:schemeClr val="accent1">
                    <a:lumMod val="75000"/>
                  </a:schemeClr>
                </a:solidFill>
                <a:latin typeface="Comic Sans MS" pitchFamily="66" charset="0"/>
              </a:rPr>
              <a:t>This electron - optical system while fixing the athlete at the start and at the moment of crossing the ultimate party-distance mark. Time starters instantly recorded at the time of exit from the installation of the "Start". "Finish" is recorded with a digital camera, a timer device records the time to within a thousandth of a unit.</a:t>
            </a:r>
            <a:endParaRPr lang="uk-UA" sz="2800" dirty="0">
              <a:solidFill>
                <a:schemeClr val="accent1">
                  <a:lumMod val="75000"/>
                </a:schemeClr>
              </a:solidFill>
              <a:latin typeface="Comic Sans MS" pitchFamily="66" charset="0"/>
            </a:endParaRPr>
          </a:p>
        </p:txBody>
      </p:sp>
    </p:spTree>
    <p:extLst>
      <p:ext uri="{BB962C8B-B14F-4D97-AF65-F5344CB8AC3E}">
        <p14:creationId xmlns:p14="http://schemas.microsoft.com/office/powerpoint/2010/main" val="423927976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6"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43448" y="467042"/>
            <a:ext cx="3539752" cy="584775"/>
          </a:xfrm>
          <a:prstGeom prst="rect">
            <a:avLst/>
          </a:prstGeom>
          <a:noFill/>
        </p:spPr>
        <p:txBody>
          <a:bodyPr wrap="none" rtlCol="0">
            <a:spAutoFit/>
          </a:bodyPr>
          <a:lstStyle/>
          <a:p>
            <a:r>
              <a:rPr lang="de-AT" sz="3200" dirty="0" err="1">
                <a:solidFill>
                  <a:schemeClr val="accent1">
                    <a:lumMod val="75000"/>
                  </a:schemeClr>
                </a:solidFill>
                <a:latin typeface="Comic Sans MS" pitchFamily="66" charset="0"/>
              </a:rPr>
              <a:t>Existing</a:t>
            </a:r>
            <a:r>
              <a:rPr lang="de-AT" sz="3200" dirty="0">
                <a:solidFill>
                  <a:schemeClr val="accent1">
                    <a:lumMod val="75000"/>
                  </a:schemeClr>
                </a:solidFill>
                <a:latin typeface="Comic Sans MS" pitchFamily="66" charset="0"/>
              </a:rPr>
              <a:t> </a:t>
            </a:r>
            <a:r>
              <a:rPr lang="de-AT" sz="3200" dirty="0" err="1">
                <a:solidFill>
                  <a:schemeClr val="accent1">
                    <a:lumMod val="75000"/>
                  </a:schemeClr>
                </a:solidFill>
                <a:latin typeface="Comic Sans MS" pitchFamily="66" charset="0"/>
              </a:rPr>
              <a:t>systems</a:t>
            </a:r>
            <a:r>
              <a:rPr lang="de-AT" sz="3200" dirty="0">
                <a:solidFill>
                  <a:schemeClr val="accent1">
                    <a:lumMod val="75000"/>
                  </a:schemeClr>
                </a:solidFill>
                <a:latin typeface="Comic Sans MS" pitchFamily="66" charset="0"/>
              </a:rPr>
              <a:t>:</a:t>
            </a:r>
            <a:endParaRPr lang="uk-UA" sz="3200" dirty="0">
              <a:solidFill>
                <a:schemeClr val="accent1">
                  <a:lumMod val="75000"/>
                </a:schemeClr>
              </a:solidFill>
              <a:latin typeface="Comic Sans MS" pitchFamily="66" charset="0"/>
            </a:endParaRPr>
          </a:p>
        </p:txBody>
      </p:sp>
      <p:sp>
        <p:nvSpPr>
          <p:cNvPr id="3" name="TextBox 2"/>
          <p:cNvSpPr txBox="1"/>
          <p:nvPr/>
        </p:nvSpPr>
        <p:spPr>
          <a:xfrm>
            <a:off x="683568" y="1700808"/>
            <a:ext cx="5832648" cy="1815882"/>
          </a:xfrm>
          <a:prstGeom prst="rect">
            <a:avLst/>
          </a:prstGeom>
          <a:noFill/>
        </p:spPr>
        <p:txBody>
          <a:bodyPr wrap="square" rtlCol="0">
            <a:spAutoFit/>
          </a:bodyPr>
          <a:lstStyle/>
          <a:p>
            <a:r>
              <a:rPr lang="uk-UA" sz="2800" dirty="0" smtClean="0">
                <a:solidFill>
                  <a:schemeClr val="accent1">
                    <a:lumMod val="75000"/>
                  </a:schemeClr>
                </a:solidFill>
                <a:latin typeface="Comic Sans MS" pitchFamily="66" charset="0"/>
              </a:rPr>
              <a:t>- і</a:t>
            </a:r>
            <a:r>
              <a:rPr lang="en-US" sz="2800" dirty="0" err="1" smtClean="0">
                <a:solidFill>
                  <a:schemeClr val="accent1">
                    <a:lumMod val="75000"/>
                  </a:schemeClr>
                </a:solidFill>
                <a:latin typeface="Comic Sans MS" pitchFamily="66" charset="0"/>
              </a:rPr>
              <a:t>nfrared</a:t>
            </a:r>
            <a:r>
              <a:rPr lang="de-AT" sz="2800" dirty="0" smtClean="0">
                <a:solidFill>
                  <a:schemeClr val="accent1">
                    <a:lumMod val="75000"/>
                  </a:schemeClr>
                </a:solidFill>
                <a:latin typeface="Comic Sans MS" pitchFamily="66" charset="0"/>
              </a:rPr>
              <a:t> </a:t>
            </a:r>
            <a:r>
              <a:rPr lang="de-AT" sz="2800" dirty="0" err="1" smtClean="0">
                <a:solidFill>
                  <a:schemeClr val="accent1">
                    <a:lumMod val="75000"/>
                  </a:schemeClr>
                </a:solidFill>
                <a:latin typeface="Comic Sans MS" pitchFamily="66" charset="0"/>
              </a:rPr>
              <a:t>photocell</a:t>
            </a:r>
            <a:endParaRPr lang="uk-UA" sz="2800" dirty="0" smtClean="0">
              <a:solidFill>
                <a:schemeClr val="accent1">
                  <a:lumMod val="75000"/>
                </a:schemeClr>
              </a:solidFill>
              <a:latin typeface="Comic Sans MS" pitchFamily="66" charset="0"/>
            </a:endParaRPr>
          </a:p>
          <a:p>
            <a:r>
              <a:rPr lang="de-AT" sz="2800" dirty="0" smtClean="0">
                <a:solidFill>
                  <a:schemeClr val="accent1">
                    <a:lumMod val="75000"/>
                  </a:schemeClr>
                </a:solidFill>
                <a:latin typeface="Comic Sans MS" pitchFamily="66" charset="0"/>
              </a:rPr>
              <a:t>- </a:t>
            </a:r>
            <a:r>
              <a:rPr lang="de-AT" sz="2800" dirty="0" err="1" smtClean="0">
                <a:solidFill>
                  <a:schemeClr val="accent1">
                    <a:lumMod val="75000"/>
                  </a:schemeClr>
                </a:solidFill>
                <a:latin typeface="Comic Sans MS" pitchFamily="66" charset="0"/>
              </a:rPr>
              <a:t>photofinish</a:t>
            </a:r>
            <a:endParaRPr lang="uk-UA" sz="2800" dirty="0" smtClean="0">
              <a:solidFill>
                <a:schemeClr val="accent1">
                  <a:lumMod val="75000"/>
                </a:schemeClr>
              </a:solidFill>
              <a:latin typeface="Comic Sans MS" pitchFamily="66" charset="0"/>
            </a:endParaRPr>
          </a:p>
          <a:p>
            <a:r>
              <a:rPr lang="uk-UA" sz="2800" dirty="0" smtClean="0">
                <a:solidFill>
                  <a:schemeClr val="accent1">
                    <a:lumMod val="75000"/>
                  </a:schemeClr>
                </a:solidFill>
                <a:latin typeface="Comic Sans MS" pitchFamily="66" charset="0"/>
              </a:rPr>
              <a:t>- </a:t>
            </a:r>
            <a:r>
              <a:rPr lang="de-AT" sz="2800" dirty="0" err="1" smtClean="0">
                <a:solidFill>
                  <a:schemeClr val="accent1">
                    <a:lumMod val="75000"/>
                  </a:schemeClr>
                </a:solidFill>
                <a:latin typeface="Comic Sans MS" pitchFamily="66" charset="0"/>
              </a:rPr>
              <a:t>the</a:t>
            </a:r>
            <a:r>
              <a:rPr lang="de-AT" sz="2800" dirty="0" smtClean="0">
                <a:solidFill>
                  <a:schemeClr val="accent1">
                    <a:lumMod val="75000"/>
                  </a:schemeClr>
                </a:solidFill>
                <a:latin typeface="Comic Sans MS" pitchFamily="66" charset="0"/>
              </a:rPr>
              <a:t> </a:t>
            </a:r>
            <a:r>
              <a:rPr lang="de-AT" sz="2800" dirty="0" err="1">
                <a:solidFill>
                  <a:schemeClr val="accent1">
                    <a:lumMod val="75000"/>
                  </a:schemeClr>
                </a:solidFill>
                <a:latin typeface="Comic Sans MS" pitchFamily="66" charset="0"/>
              </a:rPr>
              <a:t>starting</a:t>
            </a:r>
            <a:r>
              <a:rPr lang="de-AT" sz="2800" dirty="0">
                <a:solidFill>
                  <a:schemeClr val="accent1">
                    <a:lumMod val="75000"/>
                  </a:schemeClr>
                </a:solidFill>
                <a:latin typeface="Comic Sans MS" pitchFamily="66" charset="0"/>
              </a:rPr>
              <a:t> </a:t>
            </a:r>
            <a:r>
              <a:rPr lang="de-AT" sz="2800" dirty="0" err="1">
                <a:solidFill>
                  <a:schemeClr val="accent1">
                    <a:lumMod val="75000"/>
                  </a:schemeClr>
                </a:solidFill>
                <a:latin typeface="Comic Sans MS" pitchFamily="66" charset="0"/>
              </a:rPr>
              <a:t>gate</a:t>
            </a:r>
            <a:r>
              <a:rPr lang="de-AT" sz="2800" dirty="0">
                <a:solidFill>
                  <a:schemeClr val="accent1">
                    <a:lumMod val="75000"/>
                  </a:schemeClr>
                </a:solidFill>
                <a:latin typeface="Comic Sans MS" pitchFamily="66" charset="0"/>
              </a:rPr>
              <a:t> </a:t>
            </a:r>
            <a:r>
              <a:rPr lang="de-AT" sz="2800" dirty="0" err="1">
                <a:solidFill>
                  <a:schemeClr val="accent1">
                    <a:lumMod val="75000"/>
                  </a:schemeClr>
                </a:solidFill>
                <a:latin typeface="Comic Sans MS" pitchFamily="66" charset="0"/>
              </a:rPr>
              <a:t>for</a:t>
            </a:r>
            <a:r>
              <a:rPr lang="de-AT" sz="2800" dirty="0">
                <a:solidFill>
                  <a:schemeClr val="accent1">
                    <a:lumMod val="75000"/>
                  </a:schemeClr>
                </a:solidFill>
                <a:latin typeface="Comic Sans MS" pitchFamily="66" charset="0"/>
              </a:rPr>
              <a:t> </a:t>
            </a:r>
            <a:r>
              <a:rPr lang="de-AT" sz="2800" dirty="0" err="1" smtClean="0">
                <a:solidFill>
                  <a:schemeClr val="accent1">
                    <a:lumMod val="75000"/>
                  </a:schemeClr>
                </a:solidFill>
                <a:latin typeface="Comic Sans MS" pitchFamily="66" charset="0"/>
              </a:rPr>
              <a:t>skiers</a:t>
            </a:r>
            <a:endParaRPr lang="uk-UA" sz="2800" dirty="0" smtClean="0">
              <a:solidFill>
                <a:schemeClr val="accent1">
                  <a:lumMod val="75000"/>
                </a:schemeClr>
              </a:solidFill>
              <a:latin typeface="Comic Sans MS" pitchFamily="66" charset="0"/>
            </a:endParaRPr>
          </a:p>
          <a:p>
            <a:r>
              <a:rPr lang="uk-UA" sz="2800" dirty="0" smtClean="0">
                <a:solidFill>
                  <a:schemeClr val="accent1">
                    <a:lumMod val="75000"/>
                  </a:schemeClr>
                </a:solidFill>
                <a:latin typeface="Comic Sans MS" pitchFamily="66" charset="0"/>
              </a:rPr>
              <a:t>- </a:t>
            </a:r>
            <a:r>
              <a:rPr lang="de-AT" sz="2800" dirty="0" smtClean="0">
                <a:solidFill>
                  <a:schemeClr val="accent1">
                    <a:lumMod val="75000"/>
                  </a:schemeClr>
                </a:solidFill>
                <a:latin typeface="Comic Sans MS" pitchFamily="66" charset="0"/>
              </a:rPr>
              <a:t>RFID </a:t>
            </a:r>
            <a:r>
              <a:rPr lang="de-AT" sz="2800" dirty="0">
                <a:solidFill>
                  <a:schemeClr val="accent1">
                    <a:lumMod val="75000"/>
                  </a:schemeClr>
                </a:solidFill>
                <a:latin typeface="Comic Sans MS" pitchFamily="66" charset="0"/>
              </a:rPr>
              <a:t>tags</a:t>
            </a:r>
            <a:endParaRPr lang="uk-UA" sz="2800" dirty="0">
              <a:solidFill>
                <a:schemeClr val="accent1">
                  <a:lumMod val="75000"/>
                </a:schemeClr>
              </a:solidFill>
              <a:latin typeface="Comic Sans MS" pitchFamily="66" charset="0"/>
            </a:endParaRPr>
          </a:p>
        </p:txBody>
      </p:sp>
      <p:pic>
        <p:nvPicPr>
          <p:cNvPr id="4" name="Рисунок 3"/>
          <p:cNvPicPr>
            <a:picLocks noChangeAspect="1"/>
          </p:cNvPicPr>
          <p:nvPr/>
        </p:nvPicPr>
        <p:blipFill>
          <a:blip r:embed="rId2">
            <a:extLst>
              <a:ext uri="{BEBA8EAE-BF5A-486C-A8C5-ECC9F3942E4B}">
                <a14:imgProps xmlns:a14="http://schemas.microsoft.com/office/drawing/2010/main">
                  <a14:imgLayer r:embed="rId3">
                    <a14:imgEffect>
                      <a14:backgroundRemoval t="10000" b="90000" l="2200" r="97600"/>
                    </a14:imgEffect>
                  </a14:imgLayer>
                </a14:imgProps>
              </a:ext>
              <a:ext uri="{28A0092B-C50C-407E-A947-70E740481C1C}">
                <a14:useLocalDpi xmlns:a14="http://schemas.microsoft.com/office/drawing/2010/main" val="0"/>
              </a:ext>
            </a:extLst>
          </a:blip>
          <a:stretch>
            <a:fillRect/>
          </a:stretch>
        </p:blipFill>
        <p:spPr>
          <a:xfrm>
            <a:off x="4213200" y="2780928"/>
            <a:ext cx="4327128" cy="3463032"/>
          </a:xfrm>
          <a:prstGeom prst="rect">
            <a:avLst/>
          </a:prstGeom>
        </p:spPr>
      </p:pic>
      <p:sp>
        <p:nvSpPr>
          <p:cNvPr id="5" name="TextBox 4"/>
          <p:cNvSpPr txBox="1"/>
          <p:nvPr/>
        </p:nvSpPr>
        <p:spPr>
          <a:xfrm>
            <a:off x="5588000" y="5874628"/>
            <a:ext cx="2952328" cy="369332"/>
          </a:xfrm>
          <a:prstGeom prst="rect">
            <a:avLst/>
          </a:prstGeom>
          <a:noFill/>
        </p:spPr>
        <p:txBody>
          <a:bodyPr wrap="square" rtlCol="0">
            <a:spAutoFit/>
          </a:bodyPr>
          <a:lstStyle/>
          <a:p>
            <a:r>
              <a:rPr lang="uk-UA" dirty="0">
                <a:latin typeface="Comic Sans MS" pitchFamily="66" charset="0"/>
              </a:rPr>
              <a:t>і</a:t>
            </a:r>
            <a:r>
              <a:rPr lang="en-US" dirty="0" err="1">
                <a:latin typeface="Comic Sans MS" pitchFamily="66" charset="0"/>
              </a:rPr>
              <a:t>nfrared</a:t>
            </a:r>
            <a:r>
              <a:rPr lang="de-AT" dirty="0">
                <a:latin typeface="Comic Sans MS" pitchFamily="66" charset="0"/>
              </a:rPr>
              <a:t> </a:t>
            </a:r>
            <a:r>
              <a:rPr lang="de-AT" dirty="0" err="1" smtClean="0">
                <a:latin typeface="Comic Sans MS" pitchFamily="66" charset="0"/>
              </a:rPr>
              <a:t>photocell</a:t>
            </a:r>
            <a:r>
              <a:rPr lang="de-AT" dirty="0" smtClean="0">
                <a:latin typeface="Comic Sans MS" pitchFamily="66" charset="0"/>
              </a:rPr>
              <a:t> </a:t>
            </a:r>
            <a:r>
              <a:rPr lang="de-AT" dirty="0" err="1" smtClean="0">
                <a:latin typeface="Comic Sans MS" pitchFamily="66" charset="0"/>
              </a:rPr>
              <a:t>system</a:t>
            </a:r>
            <a:endParaRPr lang="uk-UA" dirty="0">
              <a:latin typeface="Comic Sans MS" pitchFamily="66" charset="0"/>
            </a:endParaRPr>
          </a:p>
        </p:txBody>
      </p:sp>
    </p:spTree>
    <p:extLst>
      <p:ext uri="{BB962C8B-B14F-4D97-AF65-F5344CB8AC3E}">
        <p14:creationId xmlns:p14="http://schemas.microsoft.com/office/powerpoint/2010/main" val="1603331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6" presetClass="entr" presetSubtype="16"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circle(in)">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23728" y="332656"/>
            <a:ext cx="4248472" cy="892552"/>
          </a:xfrm>
          <a:prstGeom prst="rect">
            <a:avLst/>
          </a:prstGeom>
          <a:noFill/>
        </p:spPr>
        <p:txBody>
          <a:bodyPr wrap="square" rtlCol="0">
            <a:spAutoFit/>
          </a:bodyPr>
          <a:lstStyle/>
          <a:p>
            <a:r>
              <a:rPr lang="en-US" sz="3200" dirty="0" smtClean="0">
                <a:solidFill>
                  <a:schemeClr val="accent1">
                    <a:lumMod val="75000"/>
                  </a:schemeClr>
                </a:solidFill>
                <a:latin typeface="Comic Sans MS" pitchFamily="66" charset="0"/>
              </a:rPr>
              <a:t>Infrared</a:t>
            </a:r>
            <a:r>
              <a:rPr lang="de-AT" sz="3200" dirty="0" smtClean="0">
                <a:solidFill>
                  <a:schemeClr val="accent1">
                    <a:lumMod val="75000"/>
                  </a:schemeClr>
                </a:solidFill>
                <a:latin typeface="Comic Sans MS" pitchFamily="66" charset="0"/>
              </a:rPr>
              <a:t> </a:t>
            </a:r>
            <a:r>
              <a:rPr lang="de-AT" sz="3200" dirty="0" err="1">
                <a:solidFill>
                  <a:schemeClr val="accent1">
                    <a:lumMod val="75000"/>
                  </a:schemeClr>
                </a:solidFill>
                <a:latin typeface="Comic Sans MS" pitchFamily="66" charset="0"/>
              </a:rPr>
              <a:t>photocell</a:t>
            </a:r>
            <a:endParaRPr lang="uk-UA" sz="3200" dirty="0">
              <a:solidFill>
                <a:schemeClr val="accent1">
                  <a:lumMod val="75000"/>
                </a:schemeClr>
              </a:solidFill>
              <a:latin typeface="Comic Sans MS" pitchFamily="66" charset="0"/>
            </a:endParaRPr>
          </a:p>
          <a:p>
            <a:endParaRPr lang="uk-UA" sz="2000" dirty="0">
              <a:solidFill>
                <a:schemeClr val="accent1">
                  <a:lumMod val="75000"/>
                </a:schemeClr>
              </a:solidFill>
              <a:latin typeface="Comic Sans MS" pitchFamily="66" charset="0"/>
            </a:endParaRPr>
          </a:p>
        </p:txBody>
      </p:sp>
      <p:pic>
        <p:nvPicPr>
          <p:cNvPr id="3" name="Рисунок 2"/>
          <p:cNvPicPr>
            <a:picLocks noChangeAspect="1"/>
          </p:cNvPicPr>
          <p:nvPr/>
        </p:nvPicPr>
        <p:blipFill>
          <a:blip r:embed="rId2">
            <a:extLst>
              <a:ext uri="{BEBA8EAE-BF5A-486C-A8C5-ECC9F3942E4B}">
                <a14:imgProps xmlns:a14="http://schemas.microsoft.com/office/drawing/2010/main">
                  <a14:imgLayer r:embed="rId3">
                    <a14:imgEffect>
                      <a14:backgroundRemoval t="3667" b="99667" l="1654" r="98346">
                        <a14:foregroundMark x1="85110" y1="78333" x2="85110" y2="78333"/>
                        <a14:foregroundMark x1="85110" y1="86667" x2="85110" y2="86667"/>
                        <a14:foregroundMark x1="84191" y1="89000" x2="84191" y2="89000"/>
                        <a14:foregroundMark x1="84191" y1="97333" x2="84191" y2="97333"/>
                        <a14:foregroundMark x1="87868" y1="97333" x2="87868" y2="97333"/>
                        <a14:foregroundMark x1="87868" y1="88667" x2="87868" y2="88667"/>
                        <a14:foregroundMark x1="86765" y1="86667" x2="86765" y2="86667"/>
                        <a14:foregroundMark x1="87132" y1="78000" x2="87132" y2="78000"/>
                        <a14:foregroundMark x1="92463" y1="77333" x2="92463" y2="77333"/>
                        <a14:foregroundMark x1="94118" y1="73333" x2="94118" y2="73333"/>
                        <a14:foregroundMark x1="94118" y1="54333" x2="94118" y2="54333"/>
                        <a14:foregroundMark x1="94853" y1="50667" x2="94853" y2="50667"/>
                        <a14:foregroundMark x1="96691" y1="44667" x2="96691" y2="44667"/>
                        <a14:foregroundMark x1="97794" y1="39667" x2="97794" y2="39667"/>
                        <a14:foregroundMark x1="97978" y1="32000" x2="97978" y2="32000"/>
                        <a14:foregroundMark x1="97794" y1="26000" x2="97794" y2="26000"/>
                        <a14:foregroundMark x1="82169" y1="78000" x2="82169" y2="78000"/>
                        <a14:foregroundMark x1="80147" y1="73333" x2="80147" y2="73333"/>
                        <a14:foregroundMark x1="79596" y1="67333" x2="79596" y2="67333"/>
                        <a14:foregroundMark x1="79412" y1="59333" x2="79412" y2="59333"/>
                        <a14:foregroundMark x1="79044" y1="65000" x2="79044" y2="65000"/>
                        <a14:foregroundMark x1="78493" y1="64000" x2="78493" y2="64000"/>
                        <a14:foregroundMark x1="78309" y1="61667" x2="78309" y2="61667"/>
                        <a14:foregroundMark x1="79779" y1="57333" x2="79779" y2="57333"/>
                        <a14:foregroundMark x1="79963" y1="56667" x2="79963" y2="56667"/>
                        <a14:foregroundMark x1="79963" y1="54667" x2="79963" y2="54667"/>
                        <a14:foregroundMark x1="79044" y1="51000" x2="79044" y2="51000"/>
                        <a14:foregroundMark x1="77757" y1="46000" x2="77757" y2="46000"/>
                        <a14:foregroundMark x1="76471" y1="42667" x2="76471" y2="42667"/>
                        <a14:foregroundMark x1="75184" y1="36667" x2="75184" y2="36667"/>
                        <a14:foregroundMark x1="73529" y1="30667" x2="73529" y2="30667"/>
                        <a14:foregroundMark x1="72610" y1="21667" x2="72610" y2="21667"/>
                        <a14:foregroundMark x1="73529" y1="16000" x2="73529" y2="16000"/>
                        <a14:foregroundMark x1="72794" y1="21667" x2="72978" y2="22333"/>
                        <a14:foregroundMark x1="73346" y1="17000" x2="75919" y2="7000"/>
                        <a14:foregroundMark x1="66728" y1="70000" x2="66728" y2="70000"/>
                        <a14:backgroundMark x1="79044" y1="62333" x2="79044" y2="62333"/>
                        <a14:backgroundMark x1="79228" y1="65333" x2="79228" y2="65333"/>
                        <a14:backgroundMark x1="75735" y1="7667" x2="75735" y2="7667"/>
                        <a14:backgroundMark x1="75184" y1="9000" x2="75184" y2="9000"/>
                        <a14:backgroundMark x1="75000" y1="9667" x2="75000" y2="9667"/>
                      </a14:backgroundRemoval>
                    </a14:imgEffect>
                  </a14:imgLayer>
                </a14:imgProps>
              </a:ext>
              <a:ext uri="{28A0092B-C50C-407E-A947-70E740481C1C}">
                <a14:useLocalDpi xmlns:a14="http://schemas.microsoft.com/office/drawing/2010/main" val="0"/>
              </a:ext>
            </a:extLst>
          </a:blip>
          <a:stretch>
            <a:fillRect/>
          </a:stretch>
        </p:blipFill>
        <p:spPr>
          <a:xfrm>
            <a:off x="5148064" y="4683472"/>
            <a:ext cx="3560076" cy="1963277"/>
          </a:xfrm>
          <a:prstGeom prst="rect">
            <a:avLst/>
          </a:prstGeom>
        </p:spPr>
      </p:pic>
      <p:sp>
        <p:nvSpPr>
          <p:cNvPr id="4" name="TextBox 3"/>
          <p:cNvSpPr txBox="1"/>
          <p:nvPr/>
        </p:nvSpPr>
        <p:spPr>
          <a:xfrm>
            <a:off x="504652" y="2649520"/>
            <a:ext cx="7632848" cy="3170099"/>
          </a:xfrm>
          <a:prstGeom prst="rect">
            <a:avLst/>
          </a:prstGeom>
          <a:noFill/>
        </p:spPr>
        <p:txBody>
          <a:bodyPr wrap="square" rtlCol="0">
            <a:spAutoFit/>
          </a:bodyPr>
          <a:lstStyle/>
          <a:p>
            <a:r>
              <a:rPr lang="en-US" sz="2000" i="1" u="sng" dirty="0" smtClean="0">
                <a:solidFill>
                  <a:schemeClr val="accent1">
                    <a:lumMod val="75000"/>
                  </a:schemeClr>
                </a:solidFill>
                <a:latin typeface="Comic Sans MS" pitchFamily="66" charset="0"/>
              </a:rPr>
              <a:t>Specifications : </a:t>
            </a:r>
            <a:endParaRPr lang="en-US" sz="2000" i="1" u="sng" dirty="0">
              <a:solidFill>
                <a:schemeClr val="accent1">
                  <a:lumMod val="75000"/>
                </a:schemeClr>
              </a:solidFill>
              <a:latin typeface="Comic Sans MS" pitchFamily="66" charset="0"/>
            </a:endParaRPr>
          </a:p>
          <a:p>
            <a:r>
              <a:rPr lang="en-US" sz="2000" dirty="0" smtClean="0">
                <a:solidFill>
                  <a:schemeClr val="accent1">
                    <a:lumMod val="75000"/>
                  </a:schemeClr>
                </a:solidFill>
                <a:latin typeface="Comic Sans MS" pitchFamily="66" charset="0"/>
              </a:rPr>
              <a:t>- The </a:t>
            </a:r>
            <a:r>
              <a:rPr lang="en-US" sz="2000" dirty="0">
                <a:solidFill>
                  <a:schemeClr val="accent1">
                    <a:lumMod val="75000"/>
                  </a:schemeClr>
                </a:solidFill>
                <a:latin typeface="Comic Sans MS" pitchFamily="66" charset="0"/>
              </a:rPr>
              <a:t>distance between the target and the reflector: from 0.5 to 25 meters</a:t>
            </a:r>
          </a:p>
          <a:p>
            <a:r>
              <a:rPr lang="en-US" sz="2000" dirty="0" smtClean="0">
                <a:solidFill>
                  <a:schemeClr val="accent1">
                    <a:lumMod val="75000"/>
                  </a:schemeClr>
                </a:solidFill>
                <a:latin typeface="Comic Sans MS" pitchFamily="66" charset="0"/>
              </a:rPr>
              <a:t>- The </a:t>
            </a:r>
            <a:r>
              <a:rPr lang="en-US" sz="2000" dirty="0">
                <a:solidFill>
                  <a:schemeClr val="accent1">
                    <a:lumMod val="75000"/>
                  </a:schemeClr>
                </a:solidFill>
                <a:latin typeface="Comic Sans MS" pitchFamily="66" charset="0"/>
              </a:rPr>
              <a:t>distance between the transmitter and the receiver shots on up to 150 meters</a:t>
            </a:r>
          </a:p>
          <a:p>
            <a:r>
              <a:rPr lang="en-US" sz="2000" dirty="0" smtClean="0">
                <a:solidFill>
                  <a:schemeClr val="accent1">
                    <a:lumMod val="75000"/>
                  </a:schemeClr>
                </a:solidFill>
                <a:latin typeface="Comic Sans MS" pitchFamily="66" charset="0"/>
              </a:rPr>
              <a:t>- Response </a:t>
            </a:r>
            <a:r>
              <a:rPr lang="en-US" sz="2000" dirty="0">
                <a:solidFill>
                  <a:schemeClr val="accent1">
                    <a:lumMod val="75000"/>
                  </a:schemeClr>
                </a:solidFill>
                <a:latin typeface="Comic Sans MS" pitchFamily="66" charset="0"/>
              </a:rPr>
              <a:t>time: 1/10000 to</a:t>
            </a:r>
          </a:p>
          <a:p>
            <a:r>
              <a:rPr lang="en-US" sz="2000" dirty="0" smtClean="0">
                <a:solidFill>
                  <a:schemeClr val="accent1">
                    <a:lumMod val="75000"/>
                  </a:schemeClr>
                </a:solidFill>
                <a:latin typeface="Comic Sans MS" pitchFamily="66" charset="0"/>
              </a:rPr>
              <a:t>- Adjusting </a:t>
            </a:r>
            <a:r>
              <a:rPr lang="en-US" sz="2000" dirty="0">
                <a:solidFill>
                  <a:schemeClr val="accent1">
                    <a:lumMod val="75000"/>
                  </a:schemeClr>
                </a:solidFill>
                <a:latin typeface="Comic Sans MS" pitchFamily="66" charset="0"/>
              </a:rPr>
              <a:t>the delay time from 20 </a:t>
            </a:r>
            <a:r>
              <a:rPr lang="en-US" sz="2000" dirty="0" err="1">
                <a:solidFill>
                  <a:schemeClr val="accent1">
                    <a:lumMod val="75000"/>
                  </a:schemeClr>
                </a:solidFill>
                <a:latin typeface="Comic Sans MS" pitchFamily="66" charset="0"/>
              </a:rPr>
              <a:t>ms</a:t>
            </a:r>
            <a:r>
              <a:rPr lang="en-US" sz="2000" dirty="0">
                <a:solidFill>
                  <a:schemeClr val="accent1">
                    <a:lumMod val="75000"/>
                  </a:schemeClr>
                </a:solidFill>
                <a:latin typeface="Comic Sans MS" pitchFamily="66" charset="0"/>
              </a:rPr>
              <a:t> to 2 s</a:t>
            </a:r>
          </a:p>
          <a:p>
            <a:r>
              <a:rPr lang="en-US" sz="2000" dirty="0" smtClean="0">
                <a:solidFill>
                  <a:schemeClr val="accent1">
                    <a:lumMod val="75000"/>
                  </a:schemeClr>
                </a:solidFill>
                <a:latin typeface="Comic Sans MS" pitchFamily="66" charset="0"/>
              </a:rPr>
              <a:t>- Display </a:t>
            </a:r>
            <a:r>
              <a:rPr lang="en-US" sz="2000" dirty="0">
                <a:solidFill>
                  <a:schemeClr val="accent1">
                    <a:lumMod val="75000"/>
                  </a:schemeClr>
                </a:solidFill>
                <a:latin typeface="Comic Sans MS" pitchFamily="66" charset="0"/>
              </a:rPr>
              <a:t>settings target IR with LEDs</a:t>
            </a:r>
          </a:p>
          <a:p>
            <a:r>
              <a:rPr lang="en-US" sz="2000" dirty="0" smtClean="0">
                <a:solidFill>
                  <a:schemeClr val="accent1">
                    <a:lumMod val="75000"/>
                  </a:schemeClr>
                </a:solidFill>
                <a:latin typeface="Comic Sans MS" pitchFamily="66" charset="0"/>
              </a:rPr>
              <a:t>- Dimensions</a:t>
            </a:r>
            <a:r>
              <a:rPr lang="en-US" sz="2000" dirty="0">
                <a:solidFill>
                  <a:schemeClr val="accent1">
                    <a:lumMod val="75000"/>
                  </a:schemeClr>
                </a:solidFill>
                <a:latin typeface="Comic Sans MS" pitchFamily="66" charset="0"/>
              </a:rPr>
              <a:t>: 118 x 87 x 44 mm</a:t>
            </a:r>
          </a:p>
          <a:p>
            <a:r>
              <a:rPr lang="en-US" sz="2000" dirty="0" smtClean="0">
                <a:solidFill>
                  <a:schemeClr val="accent1">
                    <a:lumMod val="75000"/>
                  </a:schemeClr>
                </a:solidFill>
                <a:latin typeface="Comic Sans MS" pitchFamily="66" charset="0"/>
              </a:rPr>
              <a:t>- Weight</a:t>
            </a:r>
            <a:r>
              <a:rPr lang="en-US" sz="2000" dirty="0">
                <a:solidFill>
                  <a:schemeClr val="accent1">
                    <a:lumMod val="75000"/>
                  </a:schemeClr>
                </a:solidFill>
                <a:latin typeface="Comic Sans MS" pitchFamily="66" charset="0"/>
              </a:rPr>
              <a:t>: 0.3 kg</a:t>
            </a:r>
            <a:endParaRPr lang="uk-UA" sz="2000" dirty="0">
              <a:solidFill>
                <a:schemeClr val="accent1">
                  <a:lumMod val="75000"/>
                </a:schemeClr>
              </a:solidFill>
              <a:latin typeface="Comic Sans MS" pitchFamily="66" charset="0"/>
            </a:endParaRPr>
          </a:p>
        </p:txBody>
      </p:sp>
      <p:sp>
        <p:nvSpPr>
          <p:cNvPr id="5" name="TextBox 4"/>
          <p:cNvSpPr txBox="1"/>
          <p:nvPr/>
        </p:nvSpPr>
        <p:spPr>
          <a:xfrm>
            <a:off x="755576" y="1052736"/>
            <a:ext cx="7704856" cy="1323439"/>
          </a:xfrm>
          <a:prstGeom prst="rect">
            <a:avLst/>
          </a:prstGeom>
          <a:noFill/>
        </p:spPr>
        <p:txBody>
          <a:bodyPr wrap="square" rtlCol="0">
            <a:spAutoFit/>
          </a:bodyPr>
          <a:lstStyle/>
          <a:p>
            <a:r>
              <a:rPr lang="en-US" sz="2000" i="1" u="sng" dirty="0">
                <a:solidFill>
                  <a:srgbClr val="002060"/>
                </a:solidFill>
                <a:effectLst>
                  <a:outerShdw blurRad="38100" dist="38100" dir="2700000" algn="tl">
                    <a:srgbClr val="000000">
                      <a:alpha val="43137"/>
                    </a:srgbClr>
                  </a:outerShdw>
                </a:effectLst>
                <a:latin typeface="Comic Sans MS" pitchFamily="66" charset="0"/>
              </a:rPr>
              <a:t>Operating principle</a:t>
            </a:r>
            <a:r>
              <a:rPr lang="en-US" sz="2000" i="1" u="sng" dirty="0" smtClean="0">
                <a:solidFill>
                  <a:srgbClr val="002060"/>
                </a:solidFill>
                <a:effectLst>
                  <a:outerShdw blurRad="38100" dist="38100" dir="2700000" algn="tl">
                    <a:srgbClr val="000000">
                      <a:alpha val="43137"/>
                    </a:srgbClr>
                  </a:outerShdw>
                </a:effectLst>
                <a:latin typeface="Comic Sans MS" pitchFamily="66" charset="0"/>
              </a:rPr>
              <a:t>:</a:t>
            </a:r>
            <a:endParaRPr lang="en-US" sz="2000" i="1" u="sng" dirty="0">
              <a:solidFill>
                <a:srgbClr val="002060"/>
              </a:solidFill>
              <a:effectLst>
                <a:outerShdw blurRad="38100" dist="38100" dir="2700000" algn="tl">
                  <a:srgbClr val="000000">
                    <a:alpha val="43137"/>
                  </a:srgbClr>
                </a:outerShdw>
              </a:effectLst>
              <a:latin typeface="Comic Sans MS" pitchFamily="66" charset="0"/>
            </a:endParaRPr>
          </a:p>
          <a:p>
            <a:r>
              <a:rPr lang="en-US" sz="2000" dirty="0">
                <a:solidFill>
                  <a:srgbClr val="002060"/>
                </a:solidFill>
                <a:latin typeface="Comic Sans MS" pitchFamily="66" charset="0"/>
              </a:rPr>
              <a:t>Transmitting target sends a modulated infrared beam. The receiver monitors the target beam and generates a pulse every time the ceiling beam.</a:t>
            </a:r>
            <a:endParaRPr lang="uk-UA" sz="2000" dirty="0">
              <a:solidFill>
                <a:srgbClr val="002060"/>
              </a:solidFill>
              <a:latin typeface="Comic Sans MS" pitchFamily="66" charset="0"/>
            </a:endParaRPr>
          </a:p>
        </p:txBody>
      </p:sp>
    </p:spTree>
    <p:extLst>
      <p:ext uri="{BB962C8B-B14F-4D97-AF65-F5344CB8AC3E}">
        <p14:creationId xmlns:p14="http://schemas.microsoft.com/office/powerpoint/2010/main" val="40542060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4" presetClass="entr" presetSubtype="10" fill="hold" grpId="0" nodeType="afterEffect">
                                  <p:stCondLst>
                                    <p:cond delay="50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cstate="print">
            <a:extLst>
              <a:ext uri="{BEBA8EAE-BF5A-486C-A8C5-ECC9F3942E4B}">
                <a14:imgProps xmlns:a14="http://schemas.microsoft.com/office/drawing/2010/main">
                  <a14:imgLayer r:embed="rId3">
                    <a14:imgEffect>
                      <a14:brightnessContrast bright="22000" contrast="-61000"/>
                    </a14:imgEffect>
                  </a14:imgLayer>
                </a14:imgProps>
              </a:ext>
              <a:ext uri="{28A0092B-C50C-407E-A947-70E740481C1C}">
                <a14:useLocalDpi xmlns:a14="http://schemas.microsoft.com/office/drawing/2010/main" val="0"/>
              </a:ext>
            </a:extLst>
          </a:blip>
          <a:stretch>
            <a:fillRect/>
          </a:stretch>
        </p:blipFill>
        <p:spPr>
          <a:xfrm>
            <a:off x="107504" y="3356992"/>
            <a:ext cx="8928992" cy="3600400"/>
          </a:xfrm>
          <a:prstGeom prst="rect">
            <a:avLst/>
          </a:prstGeom>
        </p:spPr>
      </p:pic>
      <p:sp>
        <p:nvSpPr>
          <p:cNvPr id="2" name="TextBox 1"/>
          <p:cNvSpPr txBox="1"/>
          <p:nvPr/>
        </p:nvSpPr>
        <p:spPr>
          <a:xfrm>
            <a:off x="3347864" y="374080"/>
            <a:ext cx="2880320" cy="523220"/>
          </a:xfrm>
          <a:prstGeom prst="rect">
            <a:avLst/>
          </a:prstGeom>
          <a:noFill/>
        </p:spPr>
        <p:txBody>
          <a:bodyPr wrap="square" rtlCol="0">
            <a:spAutoFit/>
          </a:bodyPr>
          <a:lstStyle/>
          <a:p>
            <a:r>
              <a:rPr lang="de-AT" sz="2800" dirty="0" err="1" smtClean="0">
                <a:solidFill>
                  <a:schemeClr val="accent1">
                    <a:lumMod val="75000"/>
                  </a:schemeClr>
                </a:solidFill>
                <a:latin typeface="Comic Sans MS" pitchFamily="66" charset="0"/>
              </a:rPr>
              <a:t>Photofinish</a:t>
            </a:r>
            <a:endParaRPr lang="uk-UA" sz="2800" dirty="0"/>
          </a:p>
        </p:txBody>
      </p:sp>
      <p:pic>
        <p:nvPicPr>
          <p:cNvPr id="3" name="Рисунок 2"/>
          <p:cNvPicPr>
            <a:picLocks noChangeAspect="1"/>
          </p:cNvPicPr>
          <p:nvPr/>
        </p:nvPicPr>
        <p:blipFill>
          <a:blip r:embed="rId4">
            <a:extLst>
              <a:ext uri="{BEBA8EAE-BF5A-486C-A8C5-ECC9F3942E4B}">
                <a14:imgProps xmlns:a14="http://schemas.microsoft.com/office/drawing/2010/main">
                  <a14:imgLayer r:embed="rId5">
                    <a14:imgEffect>
                      <a14:backgroundRemoval t="400" b="100000" l="417" r="99167">
                        <a14:foregroundMark x1="33333" y1="1600" x2="75000" y2="5400"/>
                        <a14:foregroundMark x1="1667" y1="1800" x2="31250" y2="1200"/>
                        <a14:foregroundMark x1="2917" y1="13800" x2="1667" y2="2000"/>
                        <a14:backgroundMark x1="3333" y1="1200" x2="3333" y2="1200"/>
                        <a14:backgroundMark x1="7500" y1="1000" x2="7500" y2="1000"/>
                        <a14:backgroundMark x1="10417" y1="1200" x2="31667" y2="800"/>
                        <a14:backgroundMark x1="1667" y1="13600" x2="417" y2="2400"/>
                      </a14:backgroundRemoval>
                    </a14:imgEffect>
                  </a14:imgLayer>
                </a14:imgProps>
              </a:ext>
              <a:ext uri="{28A0092B-C50C-407E-A947-70E740481C1C}">
                <a14:useLocalDpi xmlns:a14="http://schemas.microsoft.com/office/drawing/2010/main" val="0"/>
              </a:ext>
            </a:extLst>
          </a:blip>
          <a:stretch>
            <a:fillRect/>
          </a:stretch>
        </p:blipFill>
        <p:spPr>
          <a:xfrm flipH="1">
            <a:off x="6444208" y="371500"/>
            <a:ext cx="2286000" cy="4762500"/>
          </a:xfrm>
          <a:prstGeom prst="rect">
            <a:avLst/>
          </a:prstGeom>
        </p:spPr>
      </p:pic>
      <p:sp>
        <p:nvSpPr>
          <p:cNvPr id="4" name="TextBox 3"/>
          <p:cNvSpPr txBox="1"/>
          <p:nvPr/>
        </p:nvSpPr>
        <p:spPr>
          <a:xfrm>
            <a:off x="179512" y="810290"/>
            <a:ext cx="5904656" cy="3785652"/>
          </a:xfrm>
          <a:prstGeom prst="rect">
            <a:avLst/>
          </a:prstGeom>
          <a:noFill/>
        </p:spPr>
        <p:txBody>
          <a:bodyPr wrap="square" rtlCol="0">
            <a:spAutoFit/>
          </a:bodyPr>
          <a:lstStyle/>
          <a:p>
            <a:r>
              <a:rPr lang="en-US" sz="2000" dirty="0">
                <a:solidFill>
                  <a:srgbClr val="0070C0"/>
                </a:solidFill>
                <a:latin typeface="Comic Sans MS" pitchFamily="66" charset="0"/>
              </a:rPr>
              <a:t>Modern digital photo finish system is comprised of at least one special digital camera using the principle of the so-called shooting slit. The matrix of this digital camera, unlike conventional cameras, to shoot uses only one vertical row of pixels. At the same time the imaging speed can be up to 10,000 lines per </a:t>
            </a:r>
            <a:r>
              <a:rPr lang="en-US" sz="2000" dirty="0">
                <a:solidFill>
                  <a:schemeClr val="bg2">
                    <a:lumMod val="50000"/>
                  </a:schemeClr>
                </a:solidFill>
                <a:latin typeface="Comic Sans MS" pitchFamily="66" charset="0"/>
              </a:rPr>
              <a:t>second, while the most common systems are up </a:t>
            </a:r>
            <a:r>
              <a:rPr lang="en-US" sz="2000" dirty="0">
                <a:latin typeface="Comic Sans MS" pitchFamily="66" charset="0"/>
              </a:rPr>
              <a:t>to 2000 scanning lines per second. Most photo-finish cameras have a built-in timer or combined - in this case in the preparation of the image for each line added time </a:t>
            </a:r>
            <a:r>
              <a:rPr lang="en-US" sz="2000" dirty="0" smtClean="0">
                <a:latin typeface="Comic Sans MS" pitchFamily="66" charset="0"/>
              </a:rPr>
              <a:t>marker</a:t>
            </a:r>
            <a:r>
              <a:rPr lang="uk-UA" sz="2000" dirty="0" smtClean="0">
                <a:latin typeface="Comic Sans MS" pitchFamily="66" charset="0"/>
              </a:rPr>
              <a:t>.</a:t>
            </a:r>
            <a:endParaRPr lang="uk-UA" sz="2000" dirty="0">
              <a:latin typeface="Comic Sans MS" pitchFamily="66" charset="0"/>
            </a:endParaRPr>
          </a:p>
        </p:txBody>
      </p:sp>
    </p:spTree>
    <p:extLst>
      <p:ext uri="{BB962C8B-B14F-4D97-AF65-F5344CB8AC3E}">
        <p14:creationId xmlns:p14="http://schemas.microsoft.com/office/powerpoint/2010/main" val="3706005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750"/>
                                        <p:tgtEl>
                                          <p:spTgt spid="5"/>
                                        </p:tgtEl>
                                      </p:cBhvr>
                                    </p:animEffect>
                                  </p:childTnLst>
                                </p:cTn>
                              </p:par>
                            </p:childTnLst>
                          </p:cTn>
                        </p:par>
                        <p:par>
                          <p:cTn id="8" fill="hold">
                            <p:stCondLst>
                              <p:cond delay="750"/>
                            </p:stCondLst>
                            <p:childTnLst>
                              <p:par>
                                <p:cTn id="9" presetID="14" presetClass="entr" presetSubtype="10" fill="hold" grpId="0" nodeType="afterEffect">
                                  <p:stCondLst>
                                    <p:cond delay="75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55776" y="215062"/>
            <a:ext cx="2304256" cy="523220"/>
          </a:xfrm>
          <a:prstGeom prst="rect">
            <a:avLst/>
          </a:prstGeom>
          <a:noFill/>
        </p:spPr>
        <p:txBody>
          <a:bodyPr wrap="square" rtlCol="0">
            <a:spAutoFit/>
          </a:bodyPr>
          <a:lstStyle/>
          <a:p>
            <a:r>
              <a:rPr lang="de-AT" sz="2800" dirty="0">
                <a:solidFill>
                  <a:schemeClr val="accent1">
                    <a:lumMod val="75000"/>
                  </a:schemeClr>
                </a:solidFill>
                <a:latin typeface="Comic Sans MS" pitchFamily="66" charset="0"/>
              </a:rPr>
              <a:t>RFID tags</a:t>
            </a:r>
            <a:endParaRPr lang="uk-UA" sz="2800" dirty="0">
              <a:solidFill>
                <a:schemeClr val="accent1">
                  <a:lumMod val="75000"/>
                </a:schemeClr>
              </a:solidFill>
              <a:latin typeface="Comic Sans MS" pitchFamily="66" charset="0"/>
            </a:endParaRPr>
          </a:p>
        </p:txBody>
      </p:sp>
      <p:sp>
        <p:nvSpPr>
          <p:cNvPr id="2" name="TextBox 1"/>
          <p:cNvSpPr txBox="1"/>
          <p:nvPr/>
        </p:nvSpPr>
        <p:spPr>
          <a:xfrm>
            <a:off x="268040" y="836712"/>
            <a:ext cx="8568952" cy="1323439"/>
          </a:xfrm>
          <a:prstGeom prst="rect">
            <a:avLst/>
          </a:prstGeom>
          <a:noFill/>
        </p:spPr>
        <p:txBody>
          <a:bodyPr wrap="square" rtlCol="0">
            <a:spAutoFit/>
          </a:bodyPr>
          <a:lstStyle/>
          <a:p>
            <a:r>
              <a:rPr lang="en-US" sz="2000" dirty="0">
                <a:solidFill>
                  <a:srgbClr val="0070C0"/>
                </a:solidFill>
                <a:latin typeface="Comic Sans MS" pitchFamily="66" charset="0"/>
              </a:rPr>
              <a:t>On the object you want to control the RF tag set. When you hit an object with a tag reader in the action zone, the reader receives from the tag information contained therein about the object and sends it to the computing device.</a:t>
            </a:r>
            <a:endParaRPr lang="uk-UA" sz="2000" dirty="0">
              <a:solidFill>
                <a:srgbClr val="0070C0"/>
              </a:solidFill>
              <a:latin typeface="Comic Sans MS" pitchFamily="66" charset="0"/>
            </a:endParaRPr>
          </a:p>
        </p:txBody>
      </p:sp>
      <p:pic>
        <p:nvPicPr>
          <p:cNvPr id="5" name="Рисунок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160151"/>
            <a:ext cx="5940152" cy="4697849"/>
          </a:xfrm>
          <a:prstGeom prst="rect">
            <a:avLst/>
          </a:prstGeom>
        </p:spPr>
      </p:pic>
      <p:pic>
        <p:nvPicPr>
          <p:cNvPr id="6" name="Рисунок 5"/>
          <p:cNvPicPr>
            <a:picLocks noChangeAspect="1"/>
          </p:cNvPicPr>
          <p:nvPr/>
        </p:nvPicPr>
        <p:blipFill>
          <a:blip r:embed="rId3">
            <a:extLst>
              <a:ext uri="{BEBA8EAE-BF5A-486C-A8C5-ECC9F3942E4B}">
                <a14:imgProps xmlns:a14="http://schemas.microsoft.com/office/drawing/2010/main">
                  <a14:imgLayer r:embed="rId4">
                    <a14:imgEffect>
                      <a14:backgroundRemoval t="10000" b="90000" l="0" r="100000"/>
                    </a14:imgEffect>
                  </a14:imgLayer>
                </a14:imgProps>
              </a:ext>
              <a:ext uri="{28A0092B-C50C-407E-A947-70E740481C1C}">
                <a14:useLocalDpi xmlns:a14="http://schemas.microsoft.com/office/drawing/2010/main" val="0"/>
              </a:ext>
            </a:extLst>
          </a:blip>
          <a:stretch>
            <a:fillRect/>
          </a:stretch>
        </p:blipFill>
        <p:spPr>
          <a:xfrm>
            <a:off x="6039080" y="1988840"/>
            <a:ext cx="3104919" cy="3104919"/>
          </a:xfrm>
          <a:prstGeom prst="rect">
            <a:avLst/>
          </a:prstGeom>
        </p:spPr>
      </p:pic>
    </p:spTree>
    <p:extLst>
      <p:ext uri="{BB962C8B-B14F-4D97-AF65-F5344CB8AC3E}">
        <p14:creationId xmlns:p14="http://schemas.microsoft.com/office/powerpoint/2010/main" val="25279674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750" fill="hold"/>
                                        <p:tgtEl>
                                          <p:spTgt spid="5"/>
                                        </p:tgtEl>
                                        <p:attrNameLst>
                                          <p:attrName>ppt_w</p:attrName>
                                        </p:attrNameLst>
                                      </p:cBhvr>
                                      <p:tavLst>
                                        <p:tav tm="0">
                                          <p:val>
                                            <p:fltVal val="0"/>
                                          </p:val>
                                        </p:tav>
                                        <p:tav tm="100000">
                                          <p:val>
                                            <p:strVal val="#ppt_w"/>
                                          </p:val>
                                        </p:tav>
                                      </p:tavLst>
                                    </p:anim>
                                    <p:anim calcmode="lin" valueType="num">
                                      <p:cBhvr>
                                        <p:cTn id="8" dur="750" fill="hold"/>
                                        <p:tgtEl>
                                          <p:spTgt spid="5"/>
                                        </p:tgtEl>
                                        <p:attrNameLst>
                                          <p:attrName>ppt_h</p:attrName>
                                        </p:attrNameLst>
                                      </p:cBhvr>
                                      <p:tavLst>
                                        <p:tav tm="0">
                                          <p:val>
                                            <p:fltVal val="0"/>
                                          </p:val>
                                        </p:tav>
                                        <p:tav tm="100000">
                                          <p:val>
                                            <p:strVal val="#ppt_h"/>
                                          </p:val>
                                        </p:tav>
                                      </p:tavLst>
                                    </p:anim>
                                    <p:animEffect transition="in" filter="fade">
                                      <p:cBhvr>
                                        <p:cTn id="9" dur="750"/>
                                        <p:tgtEl>
                                          <p:spTgt spid="5"/>
                                        </p:tgtEl>
                                      </p:cBhvr>
                                    </p:animEffect>
                                  </p:childTnLst>
                                </p:cTn>
                              </p:par>
                            </p:childTnLst>
                          </p:cTn>
                        </p:par>
                        <p:par>
                          <p:cTn id="10" fill="hold">
                            <p:stCondLst>
                              <p:cond delay="750"/>
                            </p:stCondLst>
                            <p:childTnLst>
                              <p:par>
                                <p:cTn id="11" presetID="14" presetClass="entr" presetSubtype="1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ctrTitle"/>
          </p:nvPr>
        </p:nvSpPr>
        <p:spPr>
          <a:xfrm>
            <a:off x="1043608" y="2348880"/>
            <a:ext cx="7175351" cy="1793167"/>
          </a:xfrm>
        </p:spPr>
        <p:txBody>
          <a:bodyPr/>
          <a:lstStyle/>
          <a:p>
            <a:pPr marL="182880" indent="0">
              <a:buNone/>
            </a:pPr>
            <a:r>
              <a:rPr lang="en-US" sz="4000" dirty="0">
                <a:solidFill>
                  <a:schemeClr val="bg2">
                    <a:lumMod val="50000"/>
                  </a:schemeClr>
                </a:solidFill>
                <a:latin typeface="Comic Sans MS" pitchFamily="66" charset="0"/>
              </a:rPr>
              <a:t>My version of the system</a:t>
            </a:r>
            <a:endParaRPr lang="uk-UA" sz="4000" dirty="0">
              <a:solidFill>
                <a:schemeClr val="bg2">
                  <a:lumMod val="50000"/>
                </a:schemeClr>
              </a:solidFill>
              <a:latin typeface="Comic Sans MS" pitchFamily="66" charset="0"/>
            </a:endParaRPr>
          </a:p>
        </p:txBody>
      </p:sp>
    </p:spTree>
    <p:extLst>
      <p:ext uri="{BB962C8B-B14F-4D97-AF65-F5344CB8AC3E}">
        <p14:creationId xmlns:p14="http://schemas.microsoft.com/office/powerpoint/2010/main" val="8679953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750" fill="hold"/>
                                        <p:tgtEl>
                                          <p:spTgt spid="3"/>
                                        </p:tgtEl>
                                        <p:attrNameLst>
                                          <p:attrName>ppt_w</p:attrName>
                                        </p:attrNameLst>
                                      </p:cBhvr>
                                      <p:tavLst>
                                        <p:tav tm="0">
                                          <p:val>
                                            <p:fltVal val="0"/>
                                          </p:val>
                                        </p:tav>
                                        <p:tav tm="100000">
                                          <p:val>
                                            <p:strVal val="#ppt_w"/>
                                          </p:val>
                                        </p:tav>
                                      </p:tavLst>
                                    </p:anim>
                                    <p:anim calcmode="lin" valueType="num">
                                      <p:cBhvr>
                                        <p:cTn id="8" dur="750" fill="hold"/>
                                        <p:tgtEl>
                                          <p:spTgt spid="3"/>
                                        </p:tgtEl>
                                        <p:attrNameLst>
                                          <p:attrName>ppt_h</p:attrName>
                                        </p:attrNameLst>
                                      </p:cBhvr>
                                      <p:tavLst>
                                        <p:tav tm="0">
                                          <p:val>
                                            <p:fltVal val="0"/>
                                          </p:val>
                                        </p:tav>
                                        <p:tav tm="100000">
                                          <p:val>
                                            <p:strVal val="#ppt_h"/>
                                          </p:val>
                                        </p:tav>
                                      </p:tavLst>
                                    </p:anim>
                                    <p:animEffect transition="in" filter="fade">
                                      <p:cBhvr>
                                        <p:cTn id="9"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09688" y="453352"/>
            <a:ext cx="6042039" cy="400110"/>
          </a:xfrm>
          <a:prstGeom prst="rect">
            <a:avLst/>
          </a:prstGeom>
          <a:noFill/>
        </p:spPr>
        <p:txBody>
          <a:bodyPr wrap="none" rtlCol="0">
            <a:spAutoFit/>
          </a:bodyPr>
          <a:lstStyle/>
          <a:p>
            <a:r>
              <a:rPr lang="en-US" sz="2000" dirty="0">
                <a:solidFill>
                  <a:srgbClr val="002060"/>
                </a:solidFill>
                <a:effectLst>
                  <a:outerShdw blurRad="38100" dist="38100" dir="2700000" algn="tl">
                    <a:srgbClr val="000000">
                      <a:alpha val="43137"/>
                    </a:srgbClr>
                  </a:outerShdw>
                </a:effectLst>
                <a:latin typeface="Comic Sans MS" pitchFamily="66" charset="0"/>
              </a:rPr>
              <a:t>T</a:t>
            </a:r>
            <a:r>
              <a:rPr lang="en-US" sz="2000" dirty="0" smtClean="0">
                <a:solidFill>
                  <a:srgbClr val="002060"/>
                </a:solidFill>
                <a:effectLst>
                  <a:outerShdw blurRad="38100" dist="38100" dir="2700000" algn="tl">
                    <a:srgbClr val="000000">
                      <a:alpha val="43137"/>
                    </a:srgbClr>
                  </a:outerShdw>
                </a:effectLst>
                <a:latin typeface="Comic Sans MS" pitchFamily="66" charset="0"/>
              </a:rPr>
              <a:t>wo </a:t>
            </a:r>
            <a:r>
              <a:rPr lang="en-US" sz="2000" dirty="0">
                <a:solidFill>
                  <a:srgbClr val="002060"/>
                </a:solidFill>
                <a:effectLst>
                  <a:outerShdw blurRad="38100" dist="38100" dir="2700000" algn="tl">
                    <a:srgbClr val="000000">
                      <a:alpha val="43137"/>
                    </a:srgbClr>
                  </a:outerShdw>
                </a:effectLst>
                <a:latin typeface="Comic Sans MS" pitchFamily="66" charset="0"/>
              </a:rPr>
              <a:t>towers between which is an infrared barrier</a:t>
            </a:r>
            <a:endParaRPr lang="uk-UA" sz="2000" dirty="0">
              <a:solidFill>
                <a:srgbClr val="002060"/>
              </a:solidFill>
              <a:effectLst>
                <a:outerShdw blurRad="38100" dist="38100" dir="2700000" algn="tl">
                  <a:srgbClr val="000000">
                    <a:alpha val="43137"/>
                  </a:srgbClr>
                </a:outerShdw>
              </a:effectLst>
              <a:latin typeface="Comic Sans MS" pitchFamily="66" charset="0"/>
            </a:endParaRPr>
          </a:p>
        </p:txBody>
      </p:sp>
      <p:sp>
        <p:nvSpPr>
          <p:cNvPr id="4" name="TextBox 3"/>
          <p:cNvSpPr txBox="1"/>
          <p:nvPr/>
        </p:nvSpPr>
        <p:spPr>
          <a:xfrm>
            <a:off x="3131840" y="1556792"/>
            <a:ext cx="5676554" cy="923330"/>
          </a:xfrm>
          <a:prstGeom prst="rect">
            <a:avLst/>
          </a:prstGeom>
          <a:noFill/>
        </p:spPr>
        <p:txBody>
          <a:bodyPr wrap="none" rtlCol="0">
            <a:spAutoFit/>
          </a:bodyPr>
          <a:lstStyle/>
          <a:p>
            <a:r>
              <a:rPr lang="en-US" dirty="0">
                <a:solidFill>
                  <a:srgbClr val="002060"/>
                </a:solidFill>
                <a:latin typeface="Comic Sans MS" pitchFamily="66" charset="0"/>
              </a:rPr>
              <a:t>as receiver-transmitter can use ready </a:t>
            </a:r>
            <a:r>
              <a:rPr lang="en-US" dirty="0" smtClean="0">
                <a:solidFill>
                  <a:srgbClr val="002060"/>
                </a:solidFill>
                <a:latin typeface="Comic Sans MS" pitchFamily="66" charset="0"/>
              </a:rPr>
              <a:t>IR- barriers</a:t>
            </a:r>
          </a:p>
          <a:p>
            <a:r>
              <a:rPr lang="en-US" dirty="0" smtClean="0">
                <a:solidFill>
                  <a:srgbClr val="002060"/>
                </a:solidFill>
                <a:latin typeface="Comic Sans MS" pitchFamily="66" charset="0"/>
              </a:rPr>
              <a:t> 			such </a:t>
            </a:r>
            <a:r>
              <a:rPr lang="en-US" dirty="0">
                <a:solidFill>
                  <a:srgbClr val="002060"/>
                </a:solidFill>
                <a:latin typeface="Comic Sans MS" pitchFamily="66" charset="0"/>
              </a:rPr>
              <a:t>as these pictured  </a:t>
            </a:r>
            <a:endParaRPr lang="uk-UA" dirty="0" smtClean="0">
              <a:solidFill>
                <a:srgbClr val="002060"/>
              </a:solidFill>
              <a:latin typeface="Comic Sans MS" pitchFamily="66" charset="0"/>
            </a:endParaRPr>
          </a:p>
          <a:p>
            <a:r>
              <a:rPr lang="uk-UA" dirty="0">
                <a:solidFill>
                  <a:srgbClr val="002060"/>
                </a:solidFill>
                <a:latin typeface="Comic Sans MS" pitchFamily="66" charset="0"/>
              </a:rPr>
              <a:t>	</a:t>
            </a:r>
            <a:r>
              <a:rPr lang="uk-UA" dirty="0" smtClean="0">
                <a:solidFill>
                  <a:srgbClr val="002060"/>
                </a:solidFill>
                <a:latin typeface="Comic Sans MS" pitchFamily="66" charset="0"/>
              </a:rPr>
              <a:t>				</a:t>
            </a:r>
            <a:r>
              <a:rPr lang="en-US" dirty="0" smtClean="0">
                <a:solidFill>
                  <a:srgbClr val="002060"/>
                </a:solidFill>
                <a:latin typeface="Comic Sans MS" pitchFamily="66" charset="0"/>
              </a:rPr>
              <a:t>below</a:t>
            </a:r>
            <a:r>
              <a:rPr lang="uk-UA" dirty="0" smtClean="0">
                <a:solidFill>
                  <a:srgbClr val="002060"/>
                </a:solidFill>
                <a:latin typeface="Comic Sans MS" pitchFamily="66" charset="0"/>
              </a:rPr>
              <a:t> :</a:t>
            </a:r>
            <a:endParaRPr lang="uk-UA" dirty="0">
              <a:solidFill>
                <a:srgbClr val="002060"/>
              </a:solidFill>
              <a:latin typeface="Comic Sans MS" pitchFamily="66" charset="0"/>
            </a:endParaRPr>
          </a:p>
        </p:txBody>
      </p:sp>
      <p:graphicFrame>
        <p:nvGraphicFramePr>
          <p:cNvPr id="6" name="Таблиця 5"/>
          <p:cNvGraphicFramePr>
            <a:graphicFrameLocks noGrp="1"/>
          </p:cNvGraphicFramePr>
          <p:nvPr>
            <p:extLst>
              <p:ext uri="{D42A27DB-BD31-4B8C-83A1-F6EECF244321}">
                <p14:modId xmlns:p14="http://schemas.microsoft.com/office/powerpoint/2010/main" val="2026909944"/>
              </p:ext>
            </p:extLst>
          </p:nvPr>
        </p:nvGraphicFramePr>
        <p:xfrm>
          <a:off x="2437185" y="2215327"/>
          <a:ext cx="4250928" cy="4080147"/>
        </p:xfrm>
        <a:graphic>
          <a:graphicData uri="http://schemas.openxmlformats.org/drawingml/2006/table">
            <a:tbl>
              <a:tblPr firstRow="1" bandRow="1">
                <a:tableStyleId>{5940675A-B579-460E-94D1-54222C63F5DA}</a:tableStyleId>
              </a:tblPr>
              <a:tblGrid>
                <a:gridCol w="2125464"/>
                <a:gridCol w="2125464"/>
              </a:tblGrid>
              <a:tr h="433431">
                <a:tc>
                  <a:txBody>
                    <a:bodyPr/>
                    <a:lstStyle/>
                    <a:p>
                      <a:r>
                        <a:rPr lang="en-US" dirty="0" smtClean="0"/>
                        <a:t>O</a:t>
                      </a:r>
                      <a:r>
                        <a:rPr lang="de-AT" dirty="0" err="1" smtClean="0"/>
                        <a:t>ptions</a:t>
                      </a:r>
                      <a:endParaRPr lang="uk-UA" dirty="0"/>
                    </a:p>
                  </a:txBody>
                  <a:tcPr/>
                </a:tc>
                <a:tc>
                  <a:txBody>
                    <a:bodyPr/>
                    <a:lstStyle/>
                    <a:p>
                      <a:r>
                        <a:rPr lang="de-AT" sz="1800" kern="1200" dirty="0" smtClean="0">
                          <a:effectLst/>
                        </a:rPr>
                        <a:t>Activa-2</a:t>
                      </a:r>
                      <a:endParaRPr lang="uk-UA" dirty="0"/>
                    </a:p>
                  </a:txBody>
                  <a:tcPr/>
                </a:tc>
              </a:tr>
              <a:tr h="706902">
                <a:tc>
                  <a:txBody>
                    <a:bodyPr/>
                    <a:lstStyle/>
                    <a:p>
                      <a:r>
                        <a:rPr lang="de-AT" dirty="0" err="1" smtClean="0"/>
                        <a:t>Rated</a:t>
                      </a:r>
                      <a:r>
                        <a:rPr lang="de-AT" dirty="0" smtClean="0"/>
                        <a:t> </a:t>
                      </a:r>
                      <a:r>
                        <a:rPr lang="de-AT" dirty="0" err="1" smtClean="0"/>
                        <a:t>voltage</a:t>
                      </a:r>
                      <a:r>
                        <a:rPr lang="de-AT" dirty="0" smtClean="0"/>
                        <a:t> ± 15%</a:t>
                      </a:r>
                      <a:endParaRPr lang="uk-UA" dirty="0"/>
                    </a:p>
                  </a:txBody>
                  <a:tcPr/>
                </a:tc>
                <a:tc>
                  <a:txBody>
                    <a:bodyPr/>
                    <a:lstStyle/>
                    <a:p>
                      <a:r>
                        <a:rPr lang="en-US" dirty="0" smtClean="0"/>
                        <a:t>12 V</a:t>
                      </a:r>
                      <a:r>
                        <a:rPr lang="en-US" baseline="0" dirty="0" smtClean="0"/>
                        <a:t> DC current</a:t>
                      </a:r>
                      <a:endParaRPr lang="uk-UA" dirty="0"/>
                    </a:p>
                  </a:txBody>
                  <a:tcPr/>
                </a:tc>
              </a:tr>
              <a:tr h="706902">
                <a:tc>
                  <a:txBody>
                    <a:bodyPr/>
                    <a:lstStyle/>
                    <a:p>
                      <a:r>
                        <a:rPr lang="de-AT" dirty="0" err="1" smtClean="0"/>
                        <a:t>Consumption</a:t>
                      </a:r>
                      <a:r>
                        <a:rPr lang="de-AT" dirty="0" smtClean="0"/>
                        <a:t> </a:t>
                      </a:r>
                      <a:r>
                        <a:rPr lang="de-AT" dirty="0" err="1" smtClean="0"/>
                        <a:t>current</a:t>
                      </a:r>
                      <a:endParaRPr lang="uk-UA" dirty="0"/>
                    </a:p>
                  </a:txBody>
                  <a:tcPr/>
                </a:tc>
                <a:tc>
                  <a:txBody>
                    <a:bodyPr/>
                    <a:lstStyle/>
                    <a:p>
                      <a:r>
                        <a:rPr lang="de-AT" dirty="0" smtClean="0"/>
                        <a:t>55 mA</a:t>
                      </a:r>
                      <a:endParaRPr lang="uk-UA" dirty="0"/>
                    </a:p>
                  </a:txBody>
                  <a:tcPr/>
                </a:tc>
              </a:tr>
              <a:tr h="706902">
                <a:tc>
                  <a:txBody>
                    <a:bodyPr/>
                    <a:lstStyle/>
                    <a:p>
                      <a:r>
                        <a:rPr lang="de-AT" dirty="0" smtClean="0"/>
                        <a:t>Operating </a:t>
                      </a:r>
                      <a:r>
                        <a:rPr lang="de-AT" dirty="0" err="1" smtClean="0"/>
                        <a:t>temperature</a:t>
                      </a:r>
                      <a:r>
                        <a:rPr lang="de-AT" dirty="0" smtClean="0"/>
                        <a:t> </a:t>
                      </a:r>
                      <a:r>
                        <a:rPr lang="de-AT" dirty="0" err="1" smtClean="0"/>
                        <a:t>range</a:t>
                      </a:r>
                      <a:endParaRPr lang="uk-UA" dirty="0"/>
                    </a:p>
                  </a:txBody>
                  <a:tcPr/>
                </a:tc>
                <a:tc>
                  <a:txBody>
                    <a:bodyPr/>
                    <a:lstStyle/>
                    <a:p>
                      <a:r>
                        <a:rPr lang="de-AT" dirty="0" smtClean="0"/>
                        <a:t>-25 - + 55 ° C</a:t>
                      </a:r>
                      <a:endParaRPr lang="uk-UA" dirty="0"/>
                    </a:p>
                  </a:txBody>
                  <a:tcPr/>
                </a:tc>
              </a:tr>
              <a:tr h="409554">
                <a:tc>
                  <a:txBody>
                    <a:bodyPr/>
                    <a:lstStyle/>
                    <a:p>
                      <a:r>
                        <a:rPr lang="de-AT" dirty="0" smtClean="0"/>
                        <a:t>Range (</a:t>
                      </a:r>
                      <a:r>
                        <a:rPr lang="de-AT" dirty="0" err="1" smtClean="0"/>
                        <a:t>adjustable</a:t>
                      </a:r>
                      <a:r>
                        <a:rPr lang="de-AT" dirty="0" smtClean="0"/>
                        <a:t>)</a:t>
                      </a:r>
                      <a:endParaRPr lang="uk-UA" dirty="0"/>
                    </a:p>
                  </a:txBody>
                  <a:tcPr/>
                </a:tc>
                <a:tc>
                  <a:txBody>
                    <a:bodyPr/>
                    <a:lstStyle/>
                    <a:p>
                      <a:r>
                        <a:rPr lang="de-AT" dirty="0" smtClean="0"/>
                        <a:t>10/20 m</a:t>
                      </a:r>
                      <a:endParaRPr lang="uk-UA" dirty="0"/>
                    </a:p>
                  </a:txBody>
                  <a:tcPr/>
                </a:tc>
              </a:tr>
              <a:tr h="706902">
                <a:tc>
                  <a:txBody>
                    <a:bodyPr/>
                    <a:lstStyle/>
                    <a:p>
                      <a:r>
                        <a:rPr lang="en-US" dirty="0" smtClean="0"/>
                        <a:t>The length of the IR radiation</a:t>
                      </a:r>
                      <a:endParaRPr lang="uk-UA" dirty="0"/>
                    </a:p>
                  </a:txBody>
                  <a:tcPr/>
                </a:tc>
                <a:tc>
                  <a:txBody>
                    <a:bodyPr/>
                    <a:lstStyle/>
                    <a:p>
                      <a:r>
                        <a:rPr lang="de-AT" dirty="0" smtClean="0"/>
                        <a:t>950 </a:t>
                      </a:r>
                      <a:r>
                        <a:rPr lang="de-AT" dirty="0" err="1" smtClean="0"/>
                        <a:t>nm</a:t>
                      </a:r>
                      <a:endParaRPr lang="uk-UA" dirty="0"/>
                    </a:p>
                  </a:txBody>
                  <a:tcPr/>
                </a:tc>
              </a:tr>
              <a:tr h="409554">
                <a:tc>
                  <a:txBody>
                    <a:bodyPr/>
                    <a:lstStyle/>
                    <a:p>
                      <a:r>
                        <a:rPr lang="de-AT" dirty="0" err="1" smtClean="0"/>
                        <a:t>housing</a:t>
                      </a:r>
                      <a:r>
                        <a:rPr lang="de-AT" dirty="0" smtClean="0"/>
                        <a:t> </a:t>
                      </a:r>
                      <a:r>
                        <a:rPr lang="de-AT" dirty="0" err="1" smtClean="0"/>
                        <a:t>height</a:t>
                      </a:r>
                      <a:endParaRPr lang="uk-UA" dirty="0"/>
                    </a:p>
                  </a:txBody>
                  <a:tcPr/>
                </a:tc>
                <a:tc>
                  <a:txBody>
                    <a:bodyPr/>
                    <a:lstStyle/>
                    <a:p>
                      <a:r>
                        <a:rPr lang="de-AT" dirty="0" smtClean="0"/>
                        <a:t>52 </a:t>
                      </a:r>
                      <a:r>
                        <a:rPr lang="de-AT" dirty="0" smtClean="0"/>
                        <a:t>mm</a:t>
                      </a:r>
                      <a:endParaRPr lang="uk-UA" dirty="0"/>
                    </a:p>
                  </a:txBody>
                  <a:tcPr/>
                </a:tc>
              </a:tr>
            </a:tbl>
          </a:graphicData>
        </a:graphic>
      </p:graphicFrame>
      <p:pic>
        <p:nvPicPr>
          <p:cNvPr id="5" name="Рисунок 4"/>
          <p:cNvPicPr>
            <a:picLocks noChangeAspect="1"/>
          </p:cNvPicPr>
          <p:nvPr/>
        </p:nvPicPr>
        <p:blipFill>
          <a:blip r:embed="rId2">
            <a:extLst>
              <a:ext uri="{BEBA8EAE-BF5A-486C-A8C5-ECC9F3942E4B}">
                <a14:imgProps xmlns:a14="http://schemas.microsoft.com/office/drawing/2010/main">
                  <a14:imgLayer r:embed="rId3">
                    <a14:imgEffect>
                      <a14:backgroundRemoval t="202" b="96774" l="4812" r="95940">
                        <a14:foregroundMark x1="51278" y1="7863" x2="54286" y2="94153"/>
                        <a14:foregroundMark x1="54887" y1="93347" x2="89173" y2="95363"/>
                        <a14:foregroundMark x1="89474" y1="95363" x2="87669" y2="3629"/>
                        <a14:foregroundMark x1="87669" y1="3629" x2="87669" y2="3629"/>
                        <a14:foregroundMark x1="51429" y1="8065" x2="80602" y2="2419"/>
                        <a14:foregroundMark x1="80000" y1="2621" x2="87519" y2="11492"/>
                        <a14:foregroundMark x1="58346" y1="10685" x2="74135" y2="63306"/>
                        <a14:foregroundMark x1="71880" y1="85685" x2="51579" y2="31855"/>
                        <a14:foregroundMark x1="57293" y1="13710" x2="75489" y2="11290"/>
                        <a14:foregroundMark x1="75489" y1="11290" x2="75489" y2="11290"/>
                        <a14:foregroundMark x1="73233" y1="9476" x2="72782" y2="53427"/>
                        <a14:foregroundMark x1="64812" y1="16532" x2="70376" y2="27218"/>
                        <a14:foregroundMark x1="82556" y1="32863" x2="83759" y2="85484"/>
                        <a14:foregroundMark x1="58647" y1="41129" x2="69323" y2="64919"/>
                        <a14:foregroundMark x1="19098" y1="14919" x2="19850" y2="88105"/>
                      </a14:backgroundRemoval>
                    </a14:imgEffect>
                  </a14:imgLayer>
                </a14:imgProps>
              </a:ext>
              <a:ext uri="{28A0092B-C50C-407E-A947-70E740481C1C}">
                <a14:useLocalDpi xmlns:a14="http://schemas.microsoft.com/office/drawing/2010/main" val="0"/>
              </a:ext>
            </a:extLst>
          </a:blip>
          <a:stretch>
            <a:fillRect/>
          </a:stretch>
        </p:blipFill>
        <p:spPr>
          <a:xfrm>
            <a:off x="5553212" y="4226298"/>
            <a:ext cx="3528392" cy="2631702"/>
          </a:xfrm>
          <a:prstGeom prst="rect">
            <a:avLst/>
          </a:prstGeom>
        </p:spPr>
      </p:pic>
      <p:pic>
        <p:nvPicPr>
          <p:cNvPr id="2" name="Рисунок 1"/>
          <p:cNvPicPr>
            <a:picLocks noChangeAspect="1"/>
          </p:cNvPicPr>
          <p:nvPr/>
        </p:nvPicPr>
        <p:blipFill>
          <a:blip r:embed="rId4">
            <a:extLst>
              <a:ext uri="{BEBA8EAE-BF5A-486C-A8C5-ECC9F3942E4B}">
                <a14:imgProps xmlns:a14="http://schemas.microsoft.com/office/drawing/2010/main">
                  <a14:imgLayer r:embed="rId5">
                    <a14:imgEffect>
                      <a14:backgroundRemoval t="2098" b="100000" l="9464" r="99054"/>
                    </a14:imgEffect>
                  </a14:imgLayer>
                </a14:imgProps>
              </a:ext>
              <a:ext uri="{28A0092B-C50C-407E-A947-70E740481C1C}">
                <a14:useLocalDpi xmlns:a14="http://schemas.microsoft.com/office/drawing/2010/main" val="0"/>
              </a:ext>
            </a:extLst>
          </a:blip>
          <a:stretch>
            <a:fillRect/>
          </a:stretch>
        </p:blipFill>
        <p:spPr>
          <a:xfrm>
            <a:off x="-612576" y="980084"/>
            <a:ext cx="3019425" cy="5448300"/>
          </a:xfrm>
          <a:prstGeom prst="rect">
            <a:avLst/>
          </a:prstGeom>
        </p:spPr>
      </p:pic>
    </p:spTree>
    <p:extLst>
      <p:ext uri="{BB962C8B-B14F-4D97-AF65-F5344CB8AC3E}">
        <p14:creationId xmlns:p14="http://schemas.microsoft.com/office/powerpoint/2010/main" val="303947468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childTnLst>
                          </p:cTn>
                        </p:par>
                        <p:par>
                          <p:cTn id="12" fill="hold">
                            <p:stCondLst>
                              <p:cond delay="4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750"/>
                                        <p:tgtEl>
                                          <p:spTgt spid="4"/>
                                        </p:tgtEl>
                                      </p:cBhvr>
                                    </p:animEffect>
                                  </p:childTnLst>
                                </p:cTn>
                              </p:par>
                            </p:childTnLst>
                          </p:cTn>
                        </p:par>
                        <p:par>
                          <p:cTn id="16" fill="hold">
                            <p:stCondLst>
                              <p:cond delay="4750"/>
                            </p:stCondLst>
                            <p:childTnLst>
                              <p:par>
                                <p:cTn id="17" presetID="2" presetClass="entr" presetSubtype="4"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9512" y="358783"/>
            <a:ext cx="7247497" cy="1938992"/>
          </a:xfrm>
          <a:prstGeom prst="rect">
            <a:avLst/>
          </a:prstGeom>
          <a:noFill/>
        </p:spPr>
        <p:txBody>
          <a:bodyPr wrap="none" rtlCol="0">
            <a:spAutoFit/>
          </a:bodyPr>
          <a:lstStyle/>
          <a:p>
            <a:r>
              <a:rPr lang="en-US" sz="2400" dirty="0">
                <a:solidFill>
                  <a:srgbClr val="002060"/>
                </a:solidFill>
                <a:latin typeface="Comic Sans MS" pitchFamily="66" charset="0"/>
              </a:rPr>
              <a:t>F</a:t>
            </a:r>
            <a:r>
              <a:rPr lang="en-US" sz="2400" dirty="0" smtClean="0">
                <a:solidFill>
                  <a:srgbClr val="002060"/>
                </a:solidFill>
                <a:latin typeface="Comic Sans MS" pitchFamily="66" charset="0"/>
              </a:rPr>
              <a:t>or </a:t>
            </a:r>
            <a:r>
              <a:rPr lang="en-US" sz="2400" dirty="0">
                <a:solidFill>
                  <a:srgbClr val="002060"/>
                </a:solidFill>
                <a:latin typeface="Comic Sans MS" pitchFamily="66" charset="0"/>
              </a:rPr>
              <a:t>cars and bicycles have long used laser lights, </a:t>
            </a:r>
            <a:endParaRPr lang="uk-UA" sz="2400" dirty="0" smtClean="0">
              <a:solidFill>
                <a:srgbClr val="002060"/>
              </a:solidFill>
              <a:latin typeface="Comic Sans MS" pitchFamily="66" charset="0"/>
            </a:endParaRPr>
          </a:p>
          <a:p>
            <a:r>
              <a:rPr lang="en-US" sz="2400" dirty="0" smtClean="0">
                <a:solidFill>
                  <a:srgbClr val="002060"/>
                </a:solidFill>
                <a:latin typeface="Comic Sans MS" pitchFamily="66" charset="0"/>
              </a:rPr>
              <a:t>which </a:t>
            </a:r>
            <a:r>
              <a:rPr lang="en-US" sz="2400" dirty="0">
                <a:solidFill>
                  <a:srgbClr val="002060"/>
                </a:solidFill>
                <a:latin typeface="Comic Sans MS" pitchFamily="66" charset="0"/>
              </a:rPr>
              <a:t>are clearly </a:t>
            </a:r>
            <a:endParaRPr lang="uk-UA" sz="2400" dirty="0" smtClean="0">
              <a:solidFill>
                <a:srgbClr val="002060"/>
              </a:solidFill>
              <a:latin typeface="Comic Sans MS" pitchFamily="66" charset="0"/>
            </a:endParaRPr>
          </a:p>
          <a:p>
            <a:r>
              <a:rPr lang="en-US" sz="2400" dirty="0" smtClean="0">
                <a:solidFill>
                  <a:srgbClr val="002060"/>
                </a:solidFill>
                <a:latin typeface="Comic Sans MS" pitchFamily="66" charset="0"/>
              </a:rPr>
              <a:t>visible </a:t>
            </a:r>
            <a:r>
              <a:rPr lang="en-US" sz="2400" dirty="0">
                <a:solidFill>
                  <a:srgbClr val="002060"/>
                </a:solidFill>
                <a:latin typeface="Comic Sans MS" pitchFamily="66" charset="0"/>
              </a:rPr>
              <a:t>in any weather. </a:t>
            </a:r>
            <a:endParaRPr lang="uk-UA" sz="2400" dirty="0" smtClean="0">
              <a:solidFill>
                <a:srgbClr val="002060"/>
              </a:solidFill>
              <a:latin typeface="Comic Sans MS" pitchFamily="66" charset="0"/>
            </a:endParaRPr>
          </a:p>
          <a:p>
            <a:r>
              <a:rPr lang="en-US" sz="2400" dirty="0" smtClean="0">
                <a:solidFill>
                  <a:srgbClr val="002060"/>
                </a:solidFill>
                <a:latin typeface="Comic Sans MS" pitchFamily="66" charset="0"/>
              </a:rPr>
              <a:t>I </a:t>
            </a:r>
            <a:r>
              <a:rPr lang="en-US" sz="2400" dirty="0">
                <a:solidFill>
                  <a:srgbClr val="002060"/>
                </a:solidFill>
                <a:latin typeface="Comic Sans MS" pitchFamily="66" charset="0"/>
              </a:rPr>
              <a:t>propose its use </a:t>
            </a:r>
            <a:endParaRPr lang="uk-UA" sz="2400" dirty="0" smtClean="0">
              <a:solidFill>
                <a:srgbClr val="002060"/>
              </a:solidFill>
              <a:latin typeface="Comic Sans MS" pitchFamily="66" charset="0"/>
            </a:endParaRPr>
          </a:p>
          <a:p>
            <a:r>
              <a:rPr lang="en-US" sz="2400" dirty="0" smtClean="0">
                <a:solidFill>
                  <a:srgbClr val="002060"/>
                </a:solidFill>
                <a:latin typeface="Comic Sans MS" pitchFamily="66" charset="0"/>
              </a:rPr>
              <a:t>for </a:t>
            </a:r>
            <a:r>
              <a:rPr lang="en-US" sz="2400" dirty="0">
                <a:solidFill>
                  <a:srgbClr val="002060"/>
                </a:solidFill>
                <a:latin typeface="Comic Sans MS" pitchFamily="66" charset="0"/>
              </a:rPr>
              <a:t>skiers.</a:t>
            </a:r>
            <a:endParaRPr lang="uk-UA" sz="2400" dirty="0">
              <a:solidFill>
                <a:srgbClr val="002060"/>
              </a:solidFill>
              <a:latin typeface="Comic Sans MS" pitchFamily="66" charset="0"/>
            </a:endParaRPr>
          </a:p>
        </p:txBody>
      </p:sp>
      <p:pic>
        <p:nvPicPr>
          <p:cNvPr id="5" name="Рисунок 4"/>
          <p:cNvPicPr>
            <a:picLocks noChangeAspect="1"/>
          </p:cNvPicPr>
          <p:nvPr/>
        </p:nvPicPr>
        <p:blipFill>
          <a:blip r:embed="rId2">
            <a:extLst>
              <a:ext uri="{BEBA8EAE-BF5A-486C-A8C5-ECC9F3942E4B}">
                <a14:imgProps xmlns:a14="http://schemas.microsoft.com/office/drawing/2010/main">
                  <a14:imgLayer r:embed="rId3">
                    <a14:imgEffect>
                      <a14:backgroundRemoval t="0" b="100000" l="200" r="100000">
                        <a14:foregroundMark x1="2400" y1="4645" x2="27600" y2="15847"/>
                      </a14:backgroundRemoval>
                    </a14:imgEffect>
                  </a14:imgLayer>
                </a14:imgProps>
              </a:ext>
              <a:ext uri="{28A0092B-C50C-407E-A947-70E740481C1C}">
                <a14:useLocalDpi xmlns:a14="http://schemas.microsoft.com/office/drawing/2010/main" val="0"/>
              </a:ext>
            </a:extLst>
          </a:blip>
          <a:stretch>
            <a:fillRect/>
          </a:stretch>
        </p:blipFill>
        <p:spPr>
          <a:xfrm>
            <a:off x="-10120" y="3088158"/>
            <a:ext cx="2381249" cy="1743074"/>
          </a:xfrm>
          <a:prstGeom prst="rect">
            <a:avLst/>
          </a:prstGeom>
        </p:spPr>
      </p:pic>
      <p:pic>
        <p:nvPicPr>
          <p:cNvPr id="7" name="Рисунок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7896" y="1213858"/>
            <a:ext cx="4746104" cy="2745837"/>
          </a:xfrm>
          <a:prstGeom prst="rect">
            <a:avLst/>
          </a:prstGeom>
        </p:spPr>
      </p:pic>
      <p:pic>
        <p:nvPicPr>
          <p:cNvPr id="8" name="Рисунок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5404" y="3959695"/>
            <a:ext cx="4746104" cy="2880320"/>
          </a:xfrm>
          <a:prstGeom prst="rect">
            <a:avLst/>
          </a:prstGeom>
        </p:spPr>
      </p:pic>
    </p:spTree>
    <p:extLst>
      <p:ext uri="{BB962C8B-B14F-4D97-AF65-F5344CB8AC3E}">
        <p14:creationId xmlns:p14="http://schemas.microsoft.com/office/powerpoint/2010/main" val="162565104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1000"/>
                                        <p:tgtEl>
                                          <p:spTgt spid="8"/>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1000"/>
                                        <p:tgtEl>
                                          <p:spTgt spid="7"/>
                                        </p:tgtEl>
                                      </p:cBhvr>
                                    </p:animEffect>
                                  </p:childTnLst>
                                </p:cTn>
                              </p:par>
                            </p:childTnLst>
                          </p:cTn>
                        </p:par>
                        <p:par>
                          <p:cTn id="16" fill="hold">
                            <p:stCondLst>
                              <p:cond delay="2500"/>
                            </p:stCondLst>
                            <p:childTnLst>
                              <p:par>
                                <p:cTn id="17" presetID="6" presetClass="entr" presetSubtype="16"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circle(in)">
                                      <p:cBhvr>
                                        <p:cTn id="1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Повітряний потік">
  <a:themeElements>
    <a:clrScheme name="Повітряний потік">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Повітряний потік">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Повітряний потік">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Slipstream</Template>
  <TotalTime>1047</TotalTime>
  <Words>579</Words>
  <Application>Microsoft Office PowerPoint</Application>
  <PresentationFormat>Екран (4:3)</PresentationFormat>
  <Paragraphs>67</Paragraphs>
  <Slides>13</Slides>
  <Notes>0</Notes>
  <HiddenSlides>0</HiddenSlides>
  <MMClips>0</MMClips>
  <ScaleCrop>false</ScaleCrop>
  <HeadingPairs>
    <vt:vector size="4" baseType="variant">
      <vt:variant>
        <vt:lpstr>Тема</vt:lpstr>
      </vt:variant>
      <vt:variant>
        <vt:i4>1</vt:i4>
      </vt:variant>
      <vt:variant>
        <vt:lpstr>Заголовки слайдів</vt:lpstr>
      </vt:variant>
      <vt:variant>
        <vt:i4>13</vt:i4>
      </vt:variant>
    </vt:vector>
  </HeadingPairs>
  <TitlesOfParts>
    <vt:vector size="14" baseType="lpstr">
      <vt:lpstr>Повітряний потік</vt:lpstr>
      <vt:lpstr>System start – finish     for skiing</vt:lpstr>
      <vt:lpstr>Презентація PowerPoint</vt:lpstr>
      <vt:lpstr>Презентація PowerPoint</vt:lpstr>
      <vt:lpstr>Презентація PowerPoint</vt:lpstr>
      <vt:lpstr>Презентація PowerPoint</vt:lpstr>
      <vt:lpstr>Презентація PowerPoint</vt:lpstr>
      <vt:lpstr>My version of the system</vt:lpstr>
      <vt:lpstr>Презентація PowerPoint</vt:lpstr>
      <vt:lpstr>Презентація PowerPoint</vt:lpstr>
      <vt:lpstr>Презентація PowerPoint</vt:lpstr>
      <vt:lpstr>Презентація PowerPoint</vt:lpstr>
      <vt:lpstr>Презентація PowerPoint</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Система старт</dc:title>
  <dc:creator>Sara Yasmeen (Wipro Technologies)</dc:creator>
  <cp:lastModifiedBy>RePack by Diakov</cp:lastModifiedBy>
  <cp:revision>44</cp:revision>
  <dcterms:created xsi:type="dcterms:W3CDTF">2010-02-23T11:30:32Z</dcterms:created>
  <dcterms:modified xsi:type="dcterms:W3CDTF">2016-03-11T15:20:55Z</dcterms:modified>
</cp:coreProperties>
</file>

<file path=docProps/thumbnail.jpeg>
</file>